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19" r:id="rId3"/>
    <p:sldId id="257" r:id="rId4"/>
    <p:sldId id="258" r:id="rId5"/>
    <p:sldId id="259" r:id="rId6"/>
    <p:sldId id="260" r:id="rId7"/>
    <p:sldId id="261" r:id="rId8"/>
    <p:sldId id="262" r:id="rId9"/>
    <p:sldId id="263" r:id="rId10"/>
    <p:sldId id="266" r:id="rId11"/>
    <p:sldId id="267" r:id="rId12"/>
    <p:sldId id="273" r:id="rId13"/>
    <p:sldId id="278" r:id="rId14"/>
    <p:sldId id="283" r:id="rId15"/>
    <p:sldId id="284" r:id="rId16"/>
    <p:sldId id="285" r:id="rId17"/>
    <p:sldId id="286" r:id="rId18"/>
    <p:sldId id="287" r:id="rId19"/>
    <p:sldId id="288" r:id="rId20"/>
    <p:sldId id="289" r:id="rId21"/>
    <p:sldId id="290" r:id="rId22"/>
    <p:sldId id="291" r:id="rId23"/>
    <p:sldId id="292" r:id="rId24"/>
    <p:sldId id="293" r:id="rId25"/>
    <p:sldId id="294" r:id="rId26"/>
    <p:sldId id="295" r:id="rId27"/>
    <p:sldId id="296" r:id="rId28"/>
    <p:sldId id="297" r:id="rId29"/>
    <p:sldId id="299" r:id="rId30"/>
    <p:sldId id="300" r:id="rId31"/>
    <p:sldId id="301" r:id="rId32"/>
    <p:sldId id="302" r:id="rId33"/>
    <p:sldId id="305" r:id="rId34"/>
    <p:sldId id="306" r:id="rId35"/>
    <p:sldId id="307" r:id="rId36"/>
    <p:sldId id="308" r:id="rId37"/>
    <p:sldId id="309" r:id="rId38"/>
    <p:sldId id="310" r:id="rId39"/>
    <p:sldId id="311" r:id="rId40"/>
    <p:sldId id="312" r:id="rId41"/>
    <p:sldId id="313" r:id="rId42"/>
    <p:sldId id="315" r:id="rId43"/>
    <p:sldId id="316" r:id="rId44"/>
    <p:sldId id="317" r:id="rId45"/>
    <p:sldId id="320" r:id="rId4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B60A01D-209F-458A-98EF-8E13C9393E8D}" type="datetimeFigureOut">
              <a:rPr lang="en-US" smtClean="0"/>
              <a:pPr/>
              <a:t>6/6/2020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828E1A-33BD-4933-835B-2A73C27820A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B60A01D-209F-458A-98EF-8E13C9393E8D}" type="datetimeFigureOut">
              <a:rPr lang="en-US" smtClean="0"/>
              <a:pPr/>
              <a:t>6/6/2020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828E1A-33BD-4933-835B-2A73C27820A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B60A01D-209F-458A-98EF-8E13C9393E8D}" type="datetimeFigureOut">
              <a:rPr lang="en-US" smtClean="0"/>
              <a:pPr/>
              <a:t>6/6/2020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828E1A-33BD-4933-835B-2A73C27820A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B60A01D-209F-458A-98EF-8E13C9393E8D}" type="datetimeFigureOut">
              <a:rPr lang="en-US" smtClean="0"/>
              <a:pPr/>
              <a:t>6/6/2020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828E1A-33BD-4933-835B-2A73C27820A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B60A01D-209F-458A-98EF-8E13C9393E8D}" type="datetimeFigureOut">
              <a:rPr lang="en-US" smtClean="0"/>
              <a:pPr/>
              <a:t>6/6/2020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828E1A-33BD-4933-835B-2A73C27820A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B60A01D-209F-458A-98EF-8E13C9393E8D}" type="datetimeFigureOut">
              <a:rPr lang="en-US" smtClean="0"/>
              <a:pPr/>
              <a:t>6/6/2020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828E1A-33BD-4933-835B-2A73C27820A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B60A01D-209F-458A-98EF-8E13C9393E8D}" type="datetimeFigureOut">
              <a:rPr lang="en-US" smtClean="0"/>
              <a:pPr/>
              <a:t>6/6/2020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1828E1A-33BD-4933-835B-2A73C27820A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B60A01D-209F-458A-98EF-8E13C9393E8D}" type="datetimeFigureOut">
              <a:rPr lang="en-US" smtClean="0"/>
              <a:pPr/>
              <a:t>6/6/2020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1828E1A-33BD-4933-835B-2A73C27820A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60A01D-209F-458A-98EF-8E13C9393E8D}" type="datetimeFigureOut">
              <a:rPr lang="en-US" smtClean="0"/>
              <a:pPr/>
              <a:t>6/6/2020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1828E1A-33BD-4933-835B-2A73C27820A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60A01D-209F-458A-98EF-8E13C9393E8D}" type="datetimeFigureOut">
              <a:rPr lang="en-US" smtClean="0"/>
              <a:pPr/>
              <a:t>6/6/2020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828E1A-33BD-4933-835B-2A73C27820A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60A01D-209F-458A-98EF-8E13C9393E8D}" type="datetimeFigureOut">
              <a:rPr lang="en-US" smtClean="0"/>
              <a:pPr/>
              <a:t>6/6/2020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828E1A-33BD-4933-835B-2A73C27820A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60A01D-209F-458A-98EF-8E13C9393E8D}" type="datetimeFigureOut">
              <a:rPr lang="en-US" smtClean="0"/>
              <a:pPr/>
              <a:t>6/6/2020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828E1A-33BD-4933-835B-2A73C27820A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381000"/>
            <a:ext cx="8305800" cy="6172200"/>
          </a:xfrm>
        </p:spPr>
        <p:txBody>
          <a:bodyPr/>
          <a:lstStyle/>
          <a:p>
            <a:endParaRPr lang="en-US" dirty="0" smtClean="0">
              <a:solidFill>
                <a:schemeClr val="tx1"/>
              </a:solidFill>
              <a:latin typeface="Times New Roman" pitchFamily="18" charset="0"/>
              <a:cs typeface="Times New Roman" pitchFamily="18" charset="0"/>
            </a:endParaRPr>
          </a:p>
          <a:p>
            <a:r>
              <a:rPr lang="en-US" b="1" dirty="0" smtClean="0">
                <a:solidFill>
                  <a:schemeClr val="tx1"/>
                </a:solidFill>
                <a:latin typeface="Times New Roman" pitchFamily="18" charset="0"/>
                <a:cs typeface="Times New Roman" pitchFamily="18" charset="0"/>
              </a:rPr>
              <a:t>COURSE- 7a, PEDAGOGY OF ENGLISH</a:t>
            </a:r>
          </a:p>
          <a:p>
            <a:pPr algn="just"/>
            <a:endParaRPr lang="en-US" b="1" dirty="0" smtClean="0">
              <a:solidFill>
                <a:schemeClr val="tx1"/>
              </a:solidFill>
              <a:latin typeface="Times New Roman" pitchFamily="18" charset="0"/>
              <a:cs typeface="Times New Roman" pitchFamily="18" charset="0"/>
            </a:endParaRPr>
          </a:p>
          <a:p>
            <a:pPr algn="just"/>
            <a:r>
              <a:rPr lang="en-US" b="1" dirty="0" smtClean="0">
                <a:solidFill>
                  <a:schemeClr val="tx1"/>
                </a:solidFill>
                <a:latin typeface="Times New Roman" pitchFamily="18" charset="0"/>
                <a:cs typeface="Times New Roman" pitchFamily="18" charset="0"/>
              </a:rPr>
              <a:t>Dr. S.I.THAHIRA BANU,</a:t>
            </a:r>
          </a:p>
          <a:p>
            <a:pPr algn="just"/>
            <a:r>
              <a:rPr lang="en-US" b="1" dirty="0" smtClean="0">
                <a:solidFill>
                  <a:schemeClr val="tx1"/>
                </a:solidFill>
                <a:latin typeface="Times New Roman" pitchFamily="18" charset="0"/>
                <a:cs typeface="Times New Roman" pitchFamily="18" charset="0"/>
              </a:rPr>
              <a:t>ASSISTANT PROFESSOR, </a:t>
            </a:r>
          </a:p>
          <a:p>
            <a:pPr algn="just"/>
            <a:r>
              <a:rPr lang="en-US" b="1" dirty="0" smtClean="0">
                <a:solidFill>
                  <a:schemeClr val="tx1"/>
                </a:solidFill>
                <a:latin typeface="Times New Roman" pitchFamily="18" charset="0"/>
                <a:cs typeface="Times New Roman" pitchFamily="18" charset="0"/>
              </a:rPr>
              <a:t>ST.CHARLES COLLEGE OF EDUCATION,</a:t>
            </a:r>
          </a:p>
          <a:p>
            <a:pPr algn="just"/>
            <a:r>
              <a:rPr lang="en-US" b="1" dirty="0" smtClean="0">
                <a:solidFill>
                  <a:schemeClr val="tx1"/>
                </a:solidFill>
                <a:latin typeface="Times New Roman" pitchFamily="18" charset="0"/>
                <a:cs typeface="Times New Roman" pitchFamily="18" charset="0"/>
              </a:rPr>
              <a:t>THIRUNAGAR, MADURAI-625006.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458200" cy="6324600"/>
          </a:xfrm>
        </p:spPr>
        <p:txBody>
          <a:bodyPr>
            <a:normAutofit fontScale="77500" lnSpcReduction="20000"/>
          </a:bodyPr>
          <a:lstStyle/>
          <a:p>
            <a:pPr algn="just">
              <a:buNone/>
            </a:pPr>
            <a:r>
              <a:rPr lang="en-US" b="1" dirty="0" smtClean="0">
                <a:latin typeface="Times New Roman" pitchFamily="18" charset="0"/>
                <a:cs typeface="Times New Roman" pitchFamily="18" charset="0"/>
              </a:rPr>
              <a:t>Elements of Designing a Lesson Plan</a:t>
            </a:r>
          </a:p>
          <a:p>
            <a:pPr algn="just">
              <a:buNone/>
            </a:pPr>
            <a:r>
              <a:rPr lang="en-US" dirty="0" smtClean="0">
                <a:latin typeface="Times New Roman" pitchFamily="18" charset="0"/>
                <a:cs typeface="Times New Roman" pitchFamily="18" charset="0"/>
              </a:rPr>
              <a:t>1) </a:t>
            </a:r>
            <a:r>
              <a:rPr lang="en-US" b="1" dirty="0" smtClean="0">
                <a:latin typeface="Times New Roman" pitchFamily="18" charset="0"/>
                <a:cs typeface="Times New Roman" pitchFamily="18" charset="0"/>
              </a:rPr>
              <a:t>Anticipatory Set </a:t>
            </a:r>
            <a:r>
              <a:rPr lang="en-US" dirty="0" smtClean="0">
                <a:latin typeface="Times New Roman" pitchFamily="18" charset="0"/>
                <a:cs typeface="Times New Roman" pitchFamily="18" charset="0"/>
              </a:rPr>
              <a:t>- A short activity, dispatch or prompt that focuses the students' attention and ties previous lessons to today's lesson.</a:t>
            </a:r>
          </a:p>
          <a:p>
            <a:pPr algn="just">
              <a:buNone/>
            </a:pPr>
            <a:r>
              <a:rPr lang="en-US" dirty="0" smtClean="0">
                <a:latin typeface="Times New Roman" pitchFamily="18" charset="0"/>
                <a:cs typeface="Times New Roman" pitchFamily="18" charset="0"/>
              </a:rPr>
              <a:t>2) </a:t>
            </a:r>
            <a:r>
              <a:rPr lang="en-US" b="1" dirty="0" smtClean="0">
                <a:latin typeface="Times New Roman" pitchFamily="18" charset="0"/>
                <a:cs typeface="Times New Roman" pitchFamily="18" charset="0"/>
              </a:rPr>
              <a:t>Purpose</a:t>
            </a:r>
            <a:r>
              <a:rPr lang="en-US" dirty="0" smtClean="0">
                <a:latin typeface="Times New Roman" pitchFamily="18" charset="0"/>
                <a:cs typeface="Times New Roman" pitchFamily="18" charset="0"/>
              </a:rPr>
              <a:t> - An explanation of the importance of this lesson and a statement concerning what students will be able to do when they have completed it.</a:t>
            </a:r>
          </a:p>
          <a:p>
            <a:pPr algn="just">
              <a:buNone/>
            </a:pPr>
            <a:r>
              <a:rPr lang="en-US" dirty="0" smtClean="0">
                <a:latin typeface="Times New Roman" pitchFamily="18" charset="0"/>
                <a:cs typeface="Times New Roman" pitchFamily="18" charset="0"/>
              </a:rPr>
              <a:t>3</a:t>
            </a:r>
            <a:r>
              <a:rPr lang="en-US" b="1" dirty="0" smtClean="0">
                <a:latin typeface="Times New Roman" pitchFamily="18" charset="0"/>
                <a:cs typeface="Times New Roman" pitchFamily="18" charset="0"/>
              </a:rPr>
              <a:t>) Input </a:t>
            </a:r>
            <a:r>
              <a:rPr lang="en-US" dirty="0" smtClean="0">
                <a:latin typeface="Times New Roman" pitchFamily="18" charset="0"/>
                <a:cs typeface="Times New Roman" pitchFamily="18" charset="0"/>
              </a:rPr>
              <a:t>- The vocabulary, skills, and concepts to be learned.</a:t>
            </a:r>
          </a:p>
          <a:p>
            <a:pPr algn="just">
              <a:buNone/>
            </a:pPr>
            <a:r>
              <a:rPr lang="en-US" dirty="0" smtClean="0">
                <a:latin typeface="Times New Roman" pitchFamily="18" charset="0"/>
                <a:cs typeface="Times New Roman" pitchFamily="18" charset="0"/>
              </a:rPr>
              <a:t>4) </a:t>
            </a:r>
            <a:r>
              <a:rPr lang="en-US" b="1" dirty="0" smtClean="0">
                <a:latin typeface="Times New Roman" pitchFamily="18" charset="0"/>
                <a:cs typeface="Times New Roman" pitchFamily="18" charset="0"/>
              </a:rPr>
              <a:t>Modeling</a:t>
            </a:r>
            <a:r>
              <a:rPr lang="en-US" dirty="0" smtClean="0">
                <a:latin typeface="Times New Roman" pitchFamily="18" charset="0"/>
                <a:cs typeface="Times New Roman" pitchFamily="18" charset="0"/>
              </a:rPr>
              <a:t> - The teacher demonstrates what is to be learned.</a:t>
            </a:r>
          </a:p>
          <a:p>
            <a:pPr algn="just">
              <a:buNone/>
            </a:pPr>
            <a:r>
              <a:rPr lang="en-US" dirty="0" smtClean="0">
                <a:latin typeface="Times New Roman" pitchFamily="18" charset="0"/>
                <a:cs typeface="Times New Roman" pitchFamily="18" charset="0"/>
              </a:rPr>
              <a:t>5) </a:t>
            </a:r>
            <a:r>
              <a:rPr lang="en-US" b="1" dirty="0" smtClean="0">
                <a:latin typeface="Times New Roman" pitchFamily="18" charset="0"/>
                <a:cs typeface="Times New Roman" pitchFamily="18" charset="0"/>
              </a:rPr>
              <a:t>Guided Practice </a:t>
            </a:r>
            <a:r>
              <a:rPr lang="en-US" dirty="0" smtClean="0">
                <a:latin typeface="Times New Roman" pitchFamily="18" charset="0"/>
                <a:cs typeface="Times New Roman" pitchFamily="18" charset="0"/>
              </a:rPr>
              <a:t>- The teacher leads the students through the steps necessary to perform the skill using multiple modalities.</a:t>
            </a:r>
          </a:p>
          <a:p>
            <a:pPr algn="just">
              <a:buNone/>
            </a:pPr>
            <a:r>
              <a:rPr lang="en-US" dirty="0" smtClean="0">
                <a:latin typeface="Times New Roman" pitchFamily="18" charset="0"/>
                <a:cs typeface="Times New Roman" pitchFamily="18" charset="0"/>
              </a:rPr>
              <a:t>6) </a:t>
            </a:r>
            <a:r>
              <a:rPr lang="en-US" b="1" dirty="0" smtClean="0">
                <a:latin typeface="Times New Roman" pitchFamily="18" charset="0"/>
                <a:cs typeface="Times New Roman" pitchFamily="18" charset="0"/>
              </a:rPr>
              <a:t>Checking for Understanding </a:t>
            </a:r>
            <a:r>
              <a:rPr lang="en-US" dirty="0" smtClean="0">
                <a:latin typeface="Times New Roman" pitchFamily="18" charset="0"/>
                <a:cs typeface="Times New Roman" pitchFamily="18" charset="0"/>
              </a:rPr>
              <a:t>- The teacher uses a variety of questioning strategies to determine if the students are understanding.</a:t>
            </a:r>
          </a:p>
          <a:p>
            <a:pPr algn="just">
              <a:buNone/>
            </a:pPr>
            <a:r>
              <a:rPr lang="en-US" dirty="0" smtClean="0">
                <a:latin typeface="Times New Roman" pitchFamily="18" charset="0"/>
                <a:cs typeface="Times New Roman" pitchFamily="18" charset="0"/>
              </a:rPr>
              <a:t>7) </a:t>
            </a:r>
            <a:r>
              <a:rPr lang="en-US" b="1" dirty="0" smtClean="0">
                <a:latin typeface="Times New Roman" pitchFamily="18" charset="0"/>
                <a:cs typeface="Times New Roman" pitchFamily="18" charset="0"/>
              </a:rPr>
              <a:t>Independent Practice </a:t>
            </a:r>
            <a:r>
              <a:rPr lang="en-US" dirty="0" smtClean="0">
                <a:latin typeface="Times New Roman" pitchFamily="18" charset="0"/>
                <a:cs typeface="Times New Roman" pitchFamily="18" charset="0"/>
              </a:rPr>
              <a:t>- The teacher releases students to practice on their own.</a:t>
            </a:r>
          </a:p>
          <a:p>
            <a:pPr algn="just">
              <a:buNone/>
            </a:pPr>
            <a:r>
              <a:rPr lang="en-US" dirty="0" smtClean="0">
                <a:latin typeface="Times New Roman" pitchFamily="18" charset="0"/>
                <a:cs typeface="Times New Roman" pitchFamily="18" charset="0"/>
              </a:rPr>
              <a:t>8</a:t>
            </a:r>
            <a:r>
              <a:rPr lang="en-US" b="1" dirty="0" smtClean="0">
                <a:latin typeface="Times New Roman" pitchFamily="18" charset="0"/>
                <a:cs typeface="Times New Roman" pitchFamily="18" charset="0"/>
              </a:rPr>
              <a:t>) Closure - </a:t>
            </a:r>
            <a:r>
              <a:rPr lang="en-US" dirty="0" smtClean="0">
                <a:latin typeface="Times New Roman" pitchFamily="18" charset="0"/>
                <a:cs typeface="Times New Roman" pitchFamily="18" charset="0"/>
              </a:rPr>
              <a:t>A review or wrap-up of the lesson.</a:t>
            </a:r>
            <a:endParaRPr lang="en-US"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248400"/>
          </a:xfrm>
        </p:spPr>
        <p:txBody>
          <a:bodyPr>
            <a:normAutofit/>
          </a:bodyPr>
          <a:lstStyle/>
          <a:p>
            <a:pPr algn="just">
              <a:buNone/>
            </a:pPr>
            <a:r>
              <a:rPr lang="en-US" sz="2400" b="1" dirty="0" smtClean="0">
                <a:latin typeface="Times New Roman" pitchFamily="18" charset="0"/>
                <a:cs typeface="Times New Roman" pitchFamily="18" charset="0"/>
              </a:rPr>
              <a:t>III - BLOOM'S TAXONOMY LEARNING DOMAINS - DETAILED STRUCTURES</a:t>
            </a:r>
          </a:p>
          <a:p>
            <a:pPr marL="514350" indent="-514350" algn="just">
              <a:buAutoNum type="arabicPeriod"/>
            </a:pPr>
            <a:r>
              <a:rPr lang="en-US" dirty="0" smtClean="0">
                <a:latin typeface="Times New Roman" pitchFamily="18" charset="0"/>
                <a:cs typeface="Times New Roman" pitchFamily="18" charset="0"/>
              </a:rPr>
              <a:t>Bloom’s taxonomy - Cognitive Domain - (Intellect - Knowledge - Think)</a:t>
            </a:r>
          </a:p>
          <a:p>
            <a:pPr marL="514350" indent="-514350" algn="just">
              <a:buNone/>
            </a:pPr>
            <a:r>
              <a:rPr lang="en-US" sz="2800" b="1" dirty="0" smtClean="0">
                <a:latin typeface="Times New Roman" pitchFamily="18" charset="0"/>
                <a:cs typeface="Times New Roman" pitchFamily="18" charset="0"/>
              </a:rPr>
              <a:t>COGNITIVE DOMAIN</a:t>
            </a:r>
            <a:r>
              <a:rPr lang="en-US" b="1" dirty="0" smtClean="0">
                <a:latin typeface="Times New Roman" pitchFamily="18" charset="0"/>
                <a:cs typeface="Times New Roman" pitchFamily="18" charset="0"/>
              </a:rPr>
              <a:t>. </a:t>
            </a:r>
          </a:p>
          <a:p>
            <a:pPr marL="514350" indent="-514350" algn="just">
              <a:buNone/>
            </a:pPr>
            <a:r>
              <a:rPr lang="en-US" b="1" dirty="0" smtClean="0">
                <a:latin typeface="Times New Roman" pitchFamily="18" charset="0"/>
                <a:cs typeface="Times New Roman" pitchFamily="18" charset="0"/>
              </a:rPr>
              <a:t>1 Knowledge. </a:t>
            </a:r>
          </a:p>
          <a:p>
            <a:pPr marL="514350" indent="-514350" algn="just">
              <a:buNone/>
            </a:pPr>
            <a:r>
              <a:rPr lang="en-US" b="1" dirty="0" smtClean="0">
                <a:latin typeface="Times New Roman" pitchFamily="18" charset="0"/>
                <a:cs typeface="Times New Roman" pitchFamily="18" charset="0"/>
              </a:rPr>
              <a:t>2 Comprehension understand meaning. </a:t>
            </a:r>
          </a:p>
          <a:p>
            <a:pPr marL="514350" indent="-514350" algn="just">
              <a:buNone/>
            </a:pPr>
            <a:r>
              <a:rPr lang="en-US" b="1" dirty="0" smtClean="0">
                <a:latin typeface="Times New Roman" pitchFamily="18" charset="0"/>
                <a:cs typeface="Times New Roman" pitchFamily="18" charset="0"/>
              </a:rPr>
              <a:t>3 Application use or apply.</a:t>
            </a:r>
            <a:r>
              <a:rPr lang="en-US" dirty="0" smtClean="0">
                <a:latin typeface="Times New Roman" pitchFamily="18" charset="0"/>
                <a:cs typeface="Times New Roman" pitchFamily="18" charset="0"/>
              </a:rPr>
              <a:t> </a:t>
            </a:r>
          </a:p>
          <a:p>
            <a:pPr marL="514350" indent="-514350" algn="just">
              <a:buNone/>
            </a:pPr>
            <a:r>
              <a:rPr lang="en-US" dirty="0" smtClean="0">
                <a:latin typeface="Times New Roman" pitchFamily="18" charset="0"/>
                <a:cs typeface="Times New Roman" pitchFamily="18" charset="0"/>
              </a:rPr>
              <a:t>4 </a:t>
            </a:r>
            <a:r>
              <a:rPr lang="en-US" b="1" dirty="0" smtClean="0">
                <a:latin typeface="Times New Roman" pitchFamily="18" charset="0"/>
                <a:cs typeface="Times New Roman" pitchFamily="18" charset="0"/>
              </a:rPr>
              <a:t>Analysis interpret elements. </a:t>
            </a:r>
          </a:p>
          <a:p>
            <a:pPr marL="514350" indent="-514350" algn="just">
              <a:buNone/>
            </a:pPr>
            <a:r>
              <a:rPr lang="en-US" b="1" dirty="0" smtClean="0">
                <a:latin typeface="Times New Roman" pitchFamily="18" charset="0"/>
                <a:cs typeface="Times New Roman" pitchFamily="18" charset="0"/>
              </a:rPr>
              <a:t>5 Synthesis. </a:t>
            </a:r>
          </a:p>
          <a:p>
            <a:pPr marL="514350" indent="-514350" algn="just">
              <a:buNone/>
            </a:pPr>
            <a:r>
              <a:rPr lang="en-US" b="1" dirty="0" smtClean="0">
                <a:latin typeface="Times New Roman" pitchFamily="18" charset="0"/>
                <a:cs typeface="Times New Roman" pitchFamily="18" charset="0"/>
              </a:rPr>
              <a:t>6 Evaluation. </a:t>
            </a:r>
          </a:p>
          <a:p>
            <a:pPr marL="514350" indent="-514350" algn="just">
              <a:buNone/>
            </a:pPr>
            <a:endParaRPr lang="en-US" b="1" dirty="0" smtClean="0">
              <a:latin typeface="Times New Roman" pitchFamily="18" charset="0"/>
              <a:cs typeface="Times New Roman" pitchFamily="18" charset="0"/>
            </a:endParaRPr>
          </a:p>
          <a:p>
            <a:pPr marL="514350" indent="-514350" algn="just">
              <a:buNone/>
            </a:pPr>
            <a:endParaRPr lang="en-US" b="1" dirty="0" smtClean="0">
              <a:latin typeface="Times New Roman" pitchFamily="18" charset="0"/>
              <a:cs typeface="Times New Roman" pitchFamily="18" charset="0"/>
            </a:endParaRPr>
          </a:p>
          <a:p>
            <a:pPr marL="514350" indent="-514350" algn="just">
              <a:buNone/>
            </a:pPr>
            <a:endParaRPr lang="en-US" b="1" dirty="0" smtClean="0">
              <a:latin typeface="Times New Roman" pitchFamily="18" charset="0"/>
              <a:cs typeface="Times New Roman" pitchFamily="18" charset="0"/>
            </a:endParaRPr>
          </a:p>
          <a:p>
            <a:pPr marL="514350" indent="-514350" algn="just">
              <a:buNone/>
            </a:pPr>
            <a:endParaRPr lang="en-US" b="1" dirty="0" smtClean="0">
              <a:latin typeface="Times New Roman" pitchFamily="18" charset="0"/>
              <a:cs typeface="Times New Roman" pitchFamily="18" charset="0"/>
            </a:endParaRPr>
          </a:p>
          <a:p>
            <a:pPr marL="514350" indent="-514350" algn="just">
              <a:buNone/>
            </a:pPr>
            <a:endParaRPr lang="en-US" dirty="0" smtClean="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096000"/>
          </a:xfrm>
        </p:spPr>
        <p:txBody>
          <a:bodyPr>
            <a:normAutofit/>
          </a:bodyPr>
          <a:lstStyle/>
          <a:p>
            <a:pPr algn="just">
              <a:buNone/>
            </a:pPr>
            <a:r>
              <a:rPr lang="en-US" b="1" dirty="0" smtClean="0">
                <a:latin typeface="Times New Roman" pitchFamily="18" charset="0"/>
                <a:cs typeface="Times New Roman" pitchFamily="18" charset="0"/>
              </a:rPr>
              <a:t>2. Bloom's taxonomy - Affective Domain - (feeling, emotions - attitude - 'feel')</a:t>
            </a:r>
          </a:p>
          <a:p>
            <a:pPr algn="just">
              <a:buNone/>
            </a:pPr>
            <a:r>
              <a:rPr lang="en-US" b="1" dirty="0" smtClean="0">
                <a:latin typeface="Times New Roman" pitchFamily="18" charset="0"/>
                <a:cs typeface="Times New Roman" pitchFamily="18" charset="0"/>
              </a:rPr>
              <a:t>1 Receive. </a:t>
            </a:r>
          </a:p>
          <a:p>
            <a:pPr algn="just">
              <a:buNone/>
            </a:pPr>
            <a:r>
              <a:rPr lang="en-US" b="1" dirty="0" smtClean="0">
                <a:latin typeface="Times New Roman" pitchFamily="18" charset="0"/>
                <a:cs typeface="Times New Roman" pitchFamily="18" charset="0"/>
              </a:rPr>
              <a:t>2 Respond. </a:t>
            </a:r>
          </a:p>
          <a:p>
            <a:pPr algn="just">
              <a:buNone/>
            </a:pPr>
            <a:r>
              <a:rPr lang="en-US" b="1" dirty="0" smtClean="0">
                <a:latin typeface="Times New Roman" pitchFamily="18" charset="0"/>
                <a:cs typeface="Times New Roman" pitchFamily="18" charset="0"/>
              </a:rPr>
              <a:t>3 Value </a:t>
            </a:r>
          </a:p>
          <a:p>
            <a:pPr algn="just">
              <a:buNone/>
            </a:pPr>
            <a:r>
              <a:rPr lang="en-US" b="1" dirty="0" smtClean="0">
                <a:latin typeface="Times New Roman" pitchFamily="18" charset="0"/>
                <a:cs typeface="Times New Roman" pitchFamily="18" charset="0"/>
              </a:rPr>
              <a:t>4 Organize or Conceptualize values. </a:t>
            </a:r>
          </a:p>
          <a:p>
            <a:pPr algn="just">
              <a:buNone/>
            </a:pPr>
            <a:r>
              <a:rPr lang="en-US" b="1" dirty="0" smtClean="0">
                <a:latin typeface="Times New Roman" pitchFamily="18" charset="0"/>
                <a:cs typeface="Times New Roman" pitchFamily="18" charset="0"/>
              </a:rPr>
              <a:t>5 Internalize or characterize values.</a:t>
            </a:r>
          </a:p>
          <a:p>
            <a:pPr algn="just">
              <a:buNone/>
            </a:pPr>
            <a:endParaRPr lang="en-US" b="1" dirty="0" smtClean="0">
              <a:latin typeface="Times New Roman" pitchFamily="18" charset="0"/>
              <a:cs typeface="Times New Roman" pitchFamily="18" charset="0"/>
            </a:endParaRPr>
          </a:p>
          <a:p>
            <a:pPr algn="just">
              <a:buNone/>
            </a:pPr>
            <a:endParaRPr lang="en-US" b="1" dirty="0" smtClean="0">
              <a:latin typeface="Times New Roman" pitchFamily="18" charset="0"/>
              <a:cs typeface="Times New Roman" pitchFamily="18" charset="0"/>
            </a:endParaRPr>
          </a:p>
          <a:p>
            <a:pPr algn="just">
              <a:buNone/>
            </a:pPr>
            <a:endParaRPr lang="en-US"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96000"/>
          </a:xfrm>
        </p:spPr>
        <p:txBody>
          <a:bodyPr>
            <a:normAutofit/>
          </a:bodyPr>
          <a:lstStyle/>
          <a:p>
            <a:pPr algn="just">
              <a:buNone/>
            </a:pPr>
            <a:r>
              <a:rPr lang="en-US" b="1" dirty="0" smtClean="0">
                <a:latin typeface="Times New Roman" pitchFamily="18" charset="0"/>
                <a:cs typeface="Times New Roman" pitchFamily="18" charset="0"/>
              </a:rPr>
              <a:t>3. Bloom's taxonomy - Psychomotor Domain - (physical - skills - 'do')</a:t>
            </a:r>
          </a:p>
          <a:p>
            <a:pPr algn="just">
              <a:buNone/>
            </a:pPr>
            <a:r>
              <a:rPr lang="en-US" b="1" dirty="0" smtClean="0">
                <a:latin typeface="Times New Roman" pitchFamily="18" charset="0"/>
                <a:cs typeface="Times New Roman" pitchFamily="18" charset="0"/>
              </a:rPr>
              <a:t>1 Imitation </a:t>
            </a:r>
          </a:p>
          <a:p>
            <a:pPr algn="just">
              <a:buNone/>
            </a:pPr>
            <a:r>
              <a:rPr lang="en-US" b="1" dirty="0" smtClean="0">
                <a:latin typeface="Times New Roman" pitchFamily="18" charset="0"/>
                <a:cs typeface="Times New Roman" pitchFamily="18" charset="0"/>
              </a:rPr>
              <a:t>2 Manipulation </a:t>
            </a:r>
          </a:p>
          <a:p>
            <a:pPr algn="just">
              <a:buNone/>
            </a:pPr>
            <a:r>
              <a:rPr lang="en-US" b="1" dirty="0" smtClean="0">
                <a:latin typeface="Times New Roman" pitchFamily="18" charset="0"/>
                <a:cs typeface="Times New Roman" pitchFamily="18" charset="0"/>
              </a:rPr>
              <a:t>3 Precision</a:t>
            </a:r>
          </a:p>
          <a:p>
            <a:pPr algn="just">
              <a:buNone/>
            </a:pPr>
            <a:r>
              <a:rPr lang="en-US" b="1" dirty="0" smtClean="0">
                <a:latin typeface="Times New Roman" pitchFamily="18" charset="0"/>
                <a:cs typeface="Times New Roman" pitchFamily="18" charset="0"/>
              </a:rPr>
              <a:t> 4 Articulation </a:t>
            </a:r>
          </a:p>
          <a:p>
            <a:pPr algn="just">
              <a:buNone/>
            </a:pPr>
            <a:r>
              <a:rPr lang="en-US" b="1" dirty="0" smtClean="0">
                <a:latin typeface="Times New Roman" pitchFamily="18" charset="0"/>
                <a:cs typeface="Times New Roman" pitchFamily="18" charset="0"/>
              </a:rPr>
              <a:t>5 Naturalization</a:t>
            </a:r>
          </a:p>
          <a:p>
            <a:pPr algn="just">
              <a:buNone/>
            </a:pPr>
            <a:endParaRPr lang="en-US"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96000"/>
          </a:xfrm>
        </p:spPr>
        <p:txBody>
          <a:bodyPr>
            <a:normAutofit/>
          </a:bodyPr>
          <a:lstStyle/>
          <a:p>
            <a:pPr algn="ctr">
              <a:buNone/>
            </a:pPr>
            <a:r>
              <a:rPr lang="en-US" b="1" dirty="0" smtClean="0">
                <a:latin typeface="Times New Roman" pitchFamily="18" charset="0"/>
                <a:cs typeface="Times New Roman" pitchFamily="18" charset="0"/>
              </a:rPr>
              <a:t>UNIT – III: PRACTICING THE SKILLS IN TEACHING OF ENGLISH</a:t>
            </a:r>
          </a:p>
          <a:p>
            <a:pPr algn="just">
              <a:buNone/>
            </a:pPr>
            <a:r>
              <a:rPr lang="en-US" dirty="0" smtClean="0">
                <a:latin typeface="Times New Roman" pitchFamily="18" charset="0"/>
                <a:cs typeface="Times New Roman" pitchFamily="18" charset="0"/>
              </a:rPr>
              <a:t>1. Teaching of various skills in second language teaching-learning.</a:t>
            </a:r>
          </a:p>
          <a:p>
            <a:pPr algn="just">
              <a:buNone/>
            </a:pPr>
            <a:r>
              <a:rPr lang="en-US" dirty="0" smtClean="0">
                <a:latin typeface="Times New Roman" pitchFamily="18" charset="0"/>
                <a:cs typeface="Times New Roman" pitchFamily="18" charset="0"/>
              </a:rPr>
              <a:t>2. Mini-teaching lesson plan writing.</a:t>
            </a:r>
          </a:p>
          <a:p>
            <a:pPr algn="just">
              <a:buNone/>
            </a:pPr>
            <a:r>
              <a:rPr lang="en-US" dirty="0" smtClean="0">
                <a:latin typeface="Times New Roman" pitchFamily="18" charset="0"/>
                <a:cs typeface="Times New Roman" pitchFamily="18" charset="0"/>
              </a:rPr>
              <a:t>3.The teaching methods of prose, poetry, grammar and composition.</a:t>
            </a:r>
          </a:p>
          <a:p>
            <a:pPr algn="just">
              <a:buNone/>
            </a:pPr>
            <a:r>
              <a:rPr lang="en-US" dirty="0" smtClean="0">
                <a:latin typeface="Times New Roman" pitchFamily="18" charset="0"/>
                <a:cs typeface="Times New Roman" pitchFamily="18" charset="0"/>
              </a:rPr>
              <a:t>4. Vocabulary and its strategies to enrich their vocabulary.</a:t>
            </a:r>
            <a:endParaRPr lang="en-US"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019800"/>
          </a:xfrm>
        </p:spPr>
        <p:txBody>
          <a:bodyPr/>
          <a:lstStyle/>
          <a:p>
            <a:pPr algn="just">
              <a:buNone/>
            </a:pPr>
            <a:r>
              <a:rPr lang="en-US" b="1" dirty="0" smtClean="0">
                <a:latin typeface="Times New Roman" pitchFamily="18" charset="0"/>
                <a:cs typeface="Times New Roman" pitchFamily="18" charset="0"/>
              </a:rPr>
              <a:t>What is teaching?</a:t>
            </a:r>
          </a:p>
          <a:p>
            <a:pPr algn="just">
              <a:buNone/>
            </a:pPr>
            <a:r>
              <a:rPr lang="en-US" b="1" dirty="0" smtClean="0">
                <a:latin typeface="Times New Roman" pitchFamily="18" charset="0"/>
                <a:cs typeface="Times New Roman" pitchFamily="18" charset="0"/>
              </a:rPr>
              <a:t>Teaching is neither merely imparting knowledge to students, nor merely giving advice. </a:t>
            </a:r>
            <a:r>
              <a:rPr lang="en-US" dirty="0" smtClean="0">
                <a:latin typeface="Times New Roman" pitchFamily="18" charset="0"/>
                <a:cs typeface="Times New Roman" pitchFamily="18" charset="0"/>
              </a:rPr>
              <a:t>The best approach to understanding the nature of teaching is establishing a harmonious relationship between teacher, student and subject. Teaching is the activity of facilitating learning.</a:t>
            </a:r>
            <a:endParaRPr lang="en-US"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19800"/>
          </a:xfrm>
        </p:spPr>
        <p:txBody>
          <a:bodyPr/>
          <a:lstStyle/>
          <a:p>
            <a:pPr algn="just">
              <a:buNone/>
            </a:pPr>
            <a:r>
              <a:rPr lang="en-US" b="1" dirty="0" smtClean="0">
                <a:latin typeface="Times New Roman" pitchFamily="18" charset="0"/>
                <a:cs typeface="Times New Roman" pitchFamily="18" charset="0"/>
              </a:rPr>
              <a:t>What is learning?</a:t>
            </a:r>
          </a:p>
          <a:p>
            <a:pPr algn="just">
              <a:buNone/>
            </a:pPr>
            <a:r>
              <a:rPr lang="en-US" dirty="0" smtClean="0">
                <a:latin typeface="Times New Roman" pitchFamily="18" charset="0"/>
                <a:cs typeface="Times New Roman" pitchFamily="18" charset="0"/>
              </a:rPr>
              <a:t>Learning is defined as nothing but </a:t>
            </a:r>
            <a:r>
              <a:rPr lang="en-US" b="1" dirty="0" smtClean="0">
                <a:latin typeface="Times New Roman" pitchFamily="18" charset="0"/>
                <a:cs typeface="Times New Roman" pitchFamily="18" charset="0"/>
              </a:rPr>
              <a:t>“Change in behaviour occurs by activity, training or experiences”.</a:t>
            </a:r>
          </a:p>
          <a:p>
            <a:pPr algn="just">
              <a:buNone/>
            </a:pPr>
            <a:r>
              <a:rPr lang="en-US" dirty="0" smtClean="0">
                <a:latin typeface="Times New Roman" pitchFamily="18" charset="0"/>
                <a:cs typeface="Times New Roman" pitchFamily="18" charset="0"/>
              </a:rPr>
              <a:t>Learning happens while knowledge is generated in an environment, where interaction between teachers, students and content takes place in interactive ways.</a:t>
            </a:r>
            <a:endParaRPr lang="en-US"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533400"/>
            <a:ext cx="8610600" cy="5791200"/>
          </a:xfrm>
        </p:spPr>
        <p:txBody>
          <a:bodyPr>
            <a:normAutofit fontScale="92500" lnSpcReduction="10000"/>
          </a:bodyPr>
          <a:lstStyle/>
          <a:p>
            <a:pPr algn="just">
              <a:buNone/>
            </a:pPr>
            <a:r>
              <a:rPr lang="en-US" sz="2400" b="1" dirty="0" smtClean="0">
                <a:latin typeface="Times New Roman" pitchFamily="18" charset="0"/>
                <a:cs typeface="Times New Roman" pitchFamily="18" charset="0"/>
              </a:rPr>
              <a:t>I - SKILL</a:t>
            </a:r>
          </a:p>
          <a:p>
            <a:pPr algn="just">
              <a:buNone/>
            </a:pPr>
            <a:r>
              <a:rPr lang="en-US" dirty="0" smtClean="0">
                <a:latin typeface="Times New Roman" pitchFamily="18" charset="0"/>
                <a:cs typeface="Times New Roman" pitchFamily="18" charset="0"/>
              </a:rPr>
              <a:t>Skill means ability to do something well or expertness.</a:t>
            </a:r>
          </a:p>
          <a:p>
            <a:pPr algn="just">
              <a:buNone/>
            </a:pPr>
            <a:r>
              <a:rPr lang="en-US" sz="2400" b="1" dirty="0" smtClean="0">
                <a:latin typeface="Times New Roman" pitchFamily="18" charset="0"/>
                <a:cs typeface="Times New Roman" pitchFamily="18" charset="0"/>
              </a:rPr>
              <a:t>Teaching Skills</a:t>
            </a:r>
          </a:p>
          <a:p>
            <a:pPr algn="just">
              <a:buNone/>
            </a:pPr>
            <a:r>
              <a:rPr lang="en-US" dirty="0" smtClean="0">
                <a:latin typeface="Times New Roman" pitchFamily="18" charset="0"/>
                <a:cs typeface="Times New Roman" pitchFamily="18" charset="0"/>
              </a:rPr>
              <a:t>Teaching skill is a set of teacher behaviors which are especially effective in bringing about the desired changes in pupils.</a:t>
            </a:r>
          </a:p>
          <a:p>
            <a:pPr algn="just">
              <a:buNone/>
            </a:pPr>
            <a:r>
              <a:rPr lang="en-US" sz="2400" b="1" dirty="0" smtClean="0">
                <a:latin typeface="Times New Roman" pitchFamily="18" charset="0"/>
                <a:cs typeface="Times New Roman" pitchFamily="18" charset="0"/>
              </a:rPr>
              <a:t>1. SKILL OF INTRODUCING A LESSON OR SET OF INDUCTION</a:t>
            </a:r>
          </a:p>
          <a:p>
            <a:pPr algn="just">
              <a:buFont typeface="Wingdings" pitchFamily="2" charset="2"/>
              <a:buChar char="v"/>
            </a:pPr>
            <a:r>
              <a:rPr lang="en-US" sz="2400" dirty="0" smtClean="0">
                <a:latin typeface="Times New Roman" pitchFamily="18" charset="0"/>
                <a:cs typeface="Times New Roman" pitchFamily="18" charset="0"/>
              </a:rPr>
              <a:t> Use of previous knowledge (UPK)</a:t>
            </a:r>
          </a:p>
          <a:p>
            <a:pPr algn="just">
              <a:buFont typeface="Wingdings" pitchFamily="2" charset="2"/>
              <a:buChar char="v"/>
            </a:pPr>
            <a:r>
              <a:rPr lang="en-US" sz="2400" dirty="0" smtClean="0">
                <a:latin typeface="Times New Roman" pitchFamily="18" charset="0"/>
                <a:cs typeface="Times New Roman" pitchFamily="18" charset="0"/>
              </a:rPr>
              <a:t> Preliminary attention gaining (PAG)</a:t>
            </a:r>
          </a:p>
          <a:p>
            <a:pPr algn="just">
              <a:buFont typeface="Wingdings" pitchFamily="2" charset="2"/>
              <a:buChar char="v"/>
            </a:pPr>
            <a:r>
              <a:rPr lang="en-US" sz="2400" dirty="0" smtClean="0">
                <a:latin typeface="Times New Roman" pitchFamily="18" charset="0"/>
                <a:cs typeface="Times New Roman" pitchFamily="18" charset="0"/>
              </a:rPr>
              <a:t> Use of appropriate device (UAD)</a:t>
            </a:r>
          </a:p>
          <a:p>
            <a:pPr algn="just">
              <a:buFont typeface="Wingdings" pitchFamily="2" charset="2"/>
              <a:buChar char="v"/>
            </a:pPr>
            <a:r>
              <a:rPr lang="en-US" sz="2400" dirty="0" smtClean="0">
                <a:latin typeface="Times New Roman" pitchFamily="18" charset="0"/>
                <a:cs typeface="Times New Roman" pitchFamily="18" charset="0"/>
              </a:rPr>
              <a:t> Arousing motivation (AM)</a:t>
            </a:r>
          </a:p>
          <a:p>
            <a:pPr algn="just">
              <a:buFont typeface="Wingdings" pitchFamily="2" charset="2"/>
              <a:buChar char="v"/>
            </a:pPr>
            <a:r>
              <a:rPr lang="en-US" sz="2400" dirty="0" smtClean="0">
                <a:latin typeface="Times New Roman" pitchFamily="18" charset="0"/>
                <a:cs typeface="Times New Roman" pitchFamily="18" charset="0"/>
              </a:rPr>
              <a:t> Relevance and Continuity or Sequencing of questions and Statements (RC)</a:t>
            </a:r>
          </a:p>
          <a:p>
            <a:pPr algn="just">
              <a:buFont typeface="Wingdings" pitchFamily="2" charset="2"/>
              <a:buChar char="v"/>
            </a:pPr>
            <a:r>
              <a:rPr lang="en-US" sz="2400" dirty="0" smtClean="0">
                <a:latin typeface="Times New Roman" pitchFamily="18" charset="0"/>
                <a:cs typeface="Times New Roman" pitchFamily="18" charset="0"/>
              </a:rPr>
              <a:t> Topic Declaration (TD)</a:t>
            </a:r>
            <a:endParaRPr lang="en-US" sz="2400"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943600"/>
          </a:xfrm>
        </p:spPr>
        <p:txBody>
          <a:bodyPr>
            <a:normAutofit/>
          </a:bodyPr>
          <a:lstStyle/>
          <a:p>
            <a:pPr algn="just">
              <a:buNone/>
            </a:pPr>
            <a:r>
              <a:rPr lang="en-US" b="1" dirty="0" smtClean="0">
                <a:latin typeface="Times New Roman" pitchFamily="18" charset="0"/>
                <a:cs typeface="Times New Roman" pitchFamily="18" charset="0"/>
              </a:rPr>
              <a:t>2. Skill of Explaining</a:t>
            </a:r>
            <a:r>
              <a:rPr lang="en-US" dirty="0" smtClean="0">
                <a:latin typeface="Times New Roman" pitchFamily="18" charset="0"/>
                <a:cs typeface="Times New Roman" pitchFamily="18" charset="0"/>
              </a:rPr>
              <a:t>: Explaining skill makes the pupils to understand ideas, concepts and principles, a teacher has to explain vividly. Explanation is a set of inter – relation statements made by the teacher related to an idea or phenomenon. </a:t>
            </a:r>
          </a:p>
          <a:p>
            <a:pPr algn="just">
              <a:buNone/>
            </a:pPr>
            <a:r>
              <a:rPr lang="en-US" b="1" dirty="0" smtClean="0">
                <a:latin typeface="Times New Roman" pitchFamily="18" charset="0"/>
                <a:cs typeface="Times New Roman" pitchFamily="18" charset="0"/>
              </a:rPr>
              <a:t>Components of Skill of Explaining</a:t>
            </a:r>
          </a:p>
          <a:p>
            <a:pPr algn="just">
              <a:buFont typeface="Wingdings" pitchFamily="2" charset="2"/>
              <a:buChar char="v"/>
            </a:pPr>
            <a:r>
              <a:rPr lang="en-US" dirty="0" smtClean="0">
                <a:latin typeface="Times New Roman" pitchFamily="18" charset="0"/>
                <a:cs typeface="Times New Roman" pitchFamily="18" charset="0"/>
              </a:rPr>
              <a:t>Cognitive Link (CL)</a:t>
            </a:r>
          </a:p>
          <a:p>
            <a:pPr algn="just">
              <a:buFont typeface="Wingdings" pitchFamily="2" charset="2"/>
              <a:buChar char="v"/>
            </a:pPr>
            <a:r>
              <a:rPr lang="en-US" dirty="0" smtClean="0">
                <a:latin typeface="Times New Roman" pitchFamily="18" charset="0"/>
                <a:cs typeface="Times New Roman" pitchFamily="18" charset="0"/>
              </a:rPr>
              <a:t>Use of illustration (ILL)</a:t>
            </a:r>
          </a:p>
          <a:p>
            <a:pPr algn="just">
              <a:buFont typeface="Wingdings" pitchFamily="2" charset="2"/>
              <a:buChar char="v"/>
            </a:pPr>
            <a:r>
              <a:rPr lang="en-US" dirty="0" smtClean="0">
                <a:latin typeface="Times New Roman" pitchFamily="18" charset="0"/>
                <a:cs typeface="Times New Roman" pitchFamily="18" charset="0"/>
              </a:rPr>
              <a:t>Comparing and contrasting (CC)</a:t>
            </a:r>
          </a:p>
          <a:p>
            <a:pPr algn="just">
              <a:buFont typeface="Wingdings" pitchFamily="2" charset="2"/>
              <a:buChar char="v"/>
            </a:pPr>
            <a:r>
              <a:rPr lang="en-US" dirty="0" smtClean="0">
                <a:latin typeface="Times New Roman" pitchFamily="18" charset="0"/>
                <a:cs typeface="Times New Roman" pitchFamily="18" charset="0"/>
              </a:rPr>
              <a:t>Meaningful repetition (MM)</a:t>
            </a:r>
            <a:endParaRPr lang="en-US" dirty="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96000"/>
          </a:xfrm>
        </p:spPr>
        <p:txBody>
          <a:bodyPr>
            <a:normAutofit fontScale="70000" lnSpcReduction="20000"/>
          </a:bodyPr>
          <a:lstStyle/>
          <a:p>
            <a:pPr algn="just">
              <a:buNone/>
            </a:pPr>
            <a:r>
              <a:rPr lang="en-US" b="1" dirty="0" smtClean="0">
                <a:latin typeface="Times New Roman" pitchFamily="18" charset="0"/>
                <a:cs typeface="Times New Roman" pitchFamily="18" charset="0"/>
              </a:rPr>
              <a:t>3. SKILL OF QUESTIONING</a:t>
            </a:r>
          </a:p>
          <a:p>
            <a:pPr algn="just">
              <a:buNone/>
            </a:pPr>
            <a:r>
              <a:rPr lang="en-US" dirty="0" smtClean="0">
                <a:latin typeface="Times New Roman" pitchFamily="18" charset="0"/>
                <a:cs typeface="Times New Roman" pitchFamily="18" charset="0"/>
              </a:rPr>
              <a:t>Questioning has two aspects i.e. 1. Fluency in questioning and 2. Probing questioning. Fluency in questioning refers to the rate of meaningful questions asked per unit of time. Probing questioning refers to depth in a pupil’s response by asking a series of subsequent questions. </a:t>
            </a:r>
          </a:p>
          <a:p>
            <a:pPr algn="just">
              <a:buFont typeface="Wingdings" pitchFamily="2" charset="2"/>
              <a:buChar char="v"/>
            </a:pPr>
            <a:r>
              <a:rPr lang="en-US" dirty="0" smtClean="0">
                <a:latin typeface="Times New Roman" pitchFamily="18" charset="0"/>
                <a:cs typeface="Times New Roman" pitchFamily="18" charset="0"/>
              </a:rPr>
              <a:t>Introductory questions</a:t>
            </a:r>
          </a:p>
          <a:p>
            <a:pPr algn="just">
              <a:buFont typeface="Wingdings" pitchFamily="2" charset="2"/>
              <a:buChar char="v"/>
            </a:pPr>
            <a:r>
              <a:rPr lang="en-US" dirty="0" smtClean="0">
                <a:latin typeface="Times New Roman" pitchFamily="18" charset="0"/>
                <a:cs typeface="Times New Roman" pitchFamily="18" charset="0"/>
              </a:rPr>
              <a:t> Thought provoking questions</a:t>
            </a:r>
          </a:p>
          <a:p>
            <a:pPr algn="just">
              <a:buFont typeface="Wingdings" pitchFamily="2" charset="2"/>
              <a:buChar char="v"/>
            </a:pPr>
            <a:r>
              <a:rPr lang="en-US" dirty="0" smtClean="0">
                <a:latin typeface="Times New Roman" pitchFamily="18" charset="0"/>
                <a:cs typeface="Times New Roman" pitchFamily="18" charset="0"/>
              </a:rPr>
              <a:t> Prompting questions</a:t>
            </a:r>
          </a:p>
          <a:p>
            <a:pPr algn="just">
              <a:buFont typeface="Wingdings" pitchFamily="2" charset="2"/>
              <a:buChar char="v"/>
            </a:pPr>
            <a:r>
              <a:rPr lang="en-US" dirty="0" smtClean="0">
                <a:latin typeface="Times New Roman" pitchFamily="18" charset="0"/>
                <a:cs typeface="Times New Roman" pitchFamily="18" charset="0"/>
              </a:rPr>
              <a:t> Information seeking questions</a:t>
            </a:r>
          </a:p>
          <a:p>
            <a:pPr algn="just">
              <a:buFont typeface="Wingdings" pitchFamily="2" charset="2"/>
              <a:buChar char="v"/>
            </a:pPr>
            <a:r>
              <a:rPr lang="en-US" dirty="0" smtClean="0">
                <a:latin typeface="Times New Roman" pitchFamily="18" charset="0"/>
                <a:cs typeface="Times New Roman" pitchFamily="18" charset="0"/>
              </a:rPr>
              <a:t> Refocusing questions</a:t>
            </a:r>
          </a:p>
          <a:p>
            <a:pPr algn="just">
              <a:buFont typeface="Wingdings" pitchFamily="2" charset="2"/>
              <a:buChar char="v"/>
            </a:pPr>
            <a:r>
              <a:rPr lang="en-US" dirty="0" smtClean="0">
                <a:latin typeface="Times New Roman" pitchFamily="18" charset="0"/>
                <a:cs typeface="Times New Roman" pitchFamily="18" charset="0"/>
              </a:rPr>
              <a:t> Redirected questions</a:t>
            </a:r>
          </a:p>
          <a:p>
            <a:pPr algn="just">
              <a:buFont typeface="Wingdings" pitchFamily="2" charset="2"/>
              <a:buChar char="v"/>
            </a:pPr>
            <a:r>
              <a:rPr lang="en-US" dirty="0" smtClean="0">
                <a:latin typeface="Times New Roman" pitchFamily="18" charset="0"/>
                <a:cs typeface="Times New Roman" pitchFamily="18" charset="0"/>
              </a:rPr>
              <a:t> Increasing critical awareness questions</a:t>
            </a:r>
          </a:p>
          <a:p>
            <a:pPr algn="just">
              <a:buFont typeface="Wingdings" pitchFamily="2" charset="2"/>
              <a:buChar char="v"/>
            </a:pPr>
            <a:r>
              <a:rPr lang="en-US" dirty="0" smtClean="0">
                <a:latin typeface="Times New Roman" pitchFamily="18" charset="0"/>
                <a:cs typeface="Times New Roman" pitchFamily="18" charset="0"/>
              </a:rPr>
              <a:t> Open ended questions</a:t>
            </a:r>
          </a:p>
          <a:p>
            <a:pPr algn="just">
              <a:buFont typeface="Wingdings" pitchFamily="2" charset="2"/>
              <a:buChar char="v"/>
            </a:pPr>
            <a:r>
              <a:rPr lang="en-US" dirty="0" smtClean="0">
                <a:latin typeface="Times New Roman" pitchFamily="18" charset="0"/>
                <a:cs typeface="Times New Roman" pitchFamily="18" charset="0"/>
              </a:rPr>
              <a:t> High order questions</a:t>
            </a:r>
          </a:p>
          <a:p>
            <a:pPr algn="just">
              <a:buFont typeface="Wingdings" pitchFamily="2" charset="2"/>
              <a:buChar char="v"/>
            </a:pPr>
            <a:r>
              <a:rPr lang="en-US" dirty="0" smtClean="0">
                <a:latin typeface="Times New Roman" pitchFamily="18" charset="0"/>
                <a:cs typeface="Times New Roman" pitchFamily="18" charset="0"/>
              </a:rPr>
              <a:t> ‘Yes’ or ‘No’ type questions</a:t>
            </a:r>
          </a:p>
          <a:p>
            <a:pPr algn="just">
              <a:buFont typeface="Wingdings" pitchFamily="2" charset="2"/>
              <a:buChar char="v"/>
            </a:pPr>
            <a:r>
              <a:rPr lang="en-US" dirty="0" smtClean="0">
                <a:latin typeface="Times New Roman" pitchFamily="18" charset="0"/>
                <a:cs typeface="Times New Roman" pitchFamily="18" charset="0"/>
              </a:rPr>
              <a:t> Recapitulatory questions etc.</a:t>
            </a:r>
            <a:endParaRPr lang="en-US"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96000"/>
          </a:xfrm>
        </p:spPr>
        <p:txBody>
          <a:bodyPr/>
          <a:lstStyle/>
          <a:p>
            <a:pPr algn="ctr">
              <a:buNone/>
            </a:pPr>
            <a:r>
              <a:rPr lang="en-US" b="1" dirty="0" smtClean="0">
                <a:latin typeface="Times New Roman" pitchFamily="18" charset="0"/>
                <a:cs typeface="Times New Roman" pitchFamily="18" charset="0"/>
              </a:rPr>
              <a:t>UNIT: I AIMS AND OBJECTIVES OF TEACHING ENGLISH</a:t>
            </a:r>
          </a:p>
          <a:p>
            <a:pPr algn="just"/>
            <a:r>
              <a:rPr lang="en-US" dirty="0" smtClean="0">
                <a:latin typeface="Times New Roman" pitchFamily="18" charset="0"/>
                <a:cs typeface="Times New Roman" pitchFamily="18" charset="0"/>
              </a:rPr>
              <a:t>1. The aims and objectives of teaching English</a:t>
            </a:r>
          </a:p>
          <a:p>
            <a:pPr algn="just"/>
            <a:r>
              <a:rPr lang="en-US" dirty="0" smtClean="0">
                <a:latin typeface="Times New Roman" pitchFamily="18" charset="0"/>
                <a:cs typeface="Times New Roman" pitchFamily="18" charset="0"/>
              </a:rPr>
              <a:t>2. The rationale for learning English</a:t>
            </a:r>
          </a:p>
          <a:p>
            <a:pPr algn="just"/>
            <a:r>
              <a:rPr lang="en-US" dirty="0" smtClean="0">
                <a:latin typeface="Times New Roman" pitchFamily="18" charset="0"/>
                <a:cs typeface="Times New Roman" pitchFamily="18" charset="0"/>
              </a:rPr>
              <a:t>3. The importance of four language skills</a:t>
            </a:r>
          </a:p>
          <a:p>
            <a:pPr algn="just"/>
            <a:r>
              <a:rPr lang="en-US" dirty="0" smtClean="0">
                <a:latin typeface="Times New Roman" pitchFamily="18" charset="0"/>
                <a:cs typeface="Times New Roman" pitchFamily="18" charset="0"/>
              </a:rPr>
              <a:t>4. Learn the significance of spoken skill.</a:t>
            </a:r>
          </a:p>
          <a:p>
            <a:pPr algn="just">
              <a:buNone/>
            </a:pPr>
            <a:endParaRPr lang="en-US" dirty="0">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19800"/>
          </a:xfrm>
        </p:spPr>
        <p:txBody>
          <a:bodyPr>
            <a:normAutofit fontScale="85000" lnSpcReduction="10000"/>
          </a:bodyPr>
          <a:lstStyle/>
          <a:p>
            <a:pPr algn="just">
              <a:buNone/>
            </a:pPr>
            <a:r>
              <a:rPr lang="en-US" b="1" dirty="0" smtClean="0">
                <a:latin typeface="Times New Roman" pitchFamily="18" charset="0"/>
                <a:cs typeface="Times New Roman" pitchFamily="18" charset="0"/>
              </a:rPr>
              <a:t>4. PROBING QUESTIONING</a:t>
            </a:r>
          </a:p>
          <a:p>
            <a:pPr algn="just">
              <a:buNone/>
            </a:pPr>
            <a:r>
              <a:rPr lang="en-US" dirty="0" smtClean="0">
                <a:latin typeface="Times New Roman" pitchFamily="18" charset="0"/>
                <a:cs typeface="Times New Roman" pitchFamily="18" charset="0"/>
              </a:rPr>
              <a:t>The skill of probing questioning involves going deep into student responses through step by step questioning with a view to eliciting the required responses. </a:t>
            </a:r>
          </a:p>
          <a:p>
            <a:pPr algn="just">
              <a:buFont typeface="Wingdings" pitchFamily="2" charset="2"/>
              <a:buChar char="v"/>
            </a:pPr>
            <a:r>
              <a:rPr lang="en-US" dirty="0" smtClean="0">
                <a:latin typeface="Times New Roman" pitchFamily="18" charset="0"/>
                <a:cs typeface="Times New Roman" pitchFamily="18" charset="0"/>
              </a:rPr>
              <a:t>No response situation</a:t>
            </a:r>
          </a:p>
          <a:p>
            <a:pPr algn="just">
              <a:buFont typeface="Wingdings" pitchFamily="2" charset="2"/>
              <a:buChar char="v"/>
            </a:pPr>
            <a:r>
              <a:rPr lang="en-US" dirty="0" smtClean="0">
                <a:latin typeface="Times New Roman" pitchFamily="18" charset="0"/>
                <a:cs typeface="Times New Roman" pitchFamily="18" charset="0"/>
              </a:rPr>
              <a:t>Wrong response situation</a:t>
            </a:r>
          </a:p>
          <a:p>
            <a:pPr algn="just">
              <a:buFont typeface="Wingdings" pitchFamily="2" charset="2"/>
              <a:buChar char="v"/>
            </a:pPr>
            <a:r>
              <a:rPr lang="en-US" dirty="0" smtClean="0">
                <a:latin typeface="Times New Roman" pitchFamily="18" charset="0"/>
                <a:cs typeface="Times New Roman" pitchFamily="18" charset="0"/>
              </a:rPr>
              <a:t>Partially correct response situation</a:t>
            </a:r>
          </a:p>
          <a:p>
            <a:pPr algn="just">
              <a:buFont typeface="Wingdings" pitchFamily="2" charset="2"/>
              <a:buChar char="v"/>
            </a:pPr>
            <a:r>
              <a:rPr lang="en-US" dirty="0" smtClean="0">
                <a:latin typeface="Times New Roman" pitchFamily="18" charset="0"/>
                <a:cs typeface="Times New Roman" pitchFamily="18" charset="0"/>
              </a:rPr>
              <a:t>Incomplete responses situation</a:t>
            </a:r>
          </a:p>
          <a:p>
            <a:pPr algn="just">
              <a:buFont typeface="Wingdings" pitchFamily="2" charset="2"/>
              <a:buChar char="v"/>
            </a:pPr>
            <a:r>
              <a:rPr lang="en-US" dirty="0" smtClean="0">
                <a:latin typeface="Times New Roman" pitchFamily="18" charset="0"/>
                <a:cs typeface="Times New Roman" pitchFamily="18" charset="0"/>
              </a:rPr>
              <a:t>Correct response situation. The components are,</a:t>
            </a:r>
          </a:p>
          <a:p>
            <a:pPr algn="just">
              <a:buFont typeface="Wingdings" pitchFamily="2" charset="2"/>
              <a:buChar char="§"/>
            </a:pPr>
            <a:r>
              <a:rPr lang="en-US" dirty="0" smtClean="0">
                <a:latin typeface="Times New Roman" pitchFamily="18" charset="0"/>
                <a:cs typeface="Times New Roman" pitchFamily="18" charset="0"/>
              </a:rPr>
              <a:t> Seeking further information (SFI)</a:t>
            </a:r>
          </a:p>
          <a:p>
            <a:pPr algn="just">
              <a:buFont typeface="Wingdings" pitchFamily="2" charset="2"/>
              <a:buChar char="§"/>
            </a:pPr>
            <a:r>
              <a:rPr lang="en-US" dirty="0" smtClean="0">
                <a:latin typeface="Times New Roman" pitchFamily="18" charset="0"/>
                <a:cs typeface="Times New Roman" pitchFamily="18" charset="0"/>
              </a:rPr>
              <a:t> Re focusing (RF)</a:t>
            </a:r>
          </a:p>
          <a:p>
            <a:pPr algn="just">
              <a:buFont typeface="Wingdings" pitchFamily="2" charset="2"/>
              <a:buChar char="§"/>
            </a:pPr>
            <a:r>
              <a:rPr lang="en-US" dirty="0" smtClean="0">
                <a:latin typeface="Times New Roman" pitchFamily="18" charset="0"/>
                <a:cs typeface="Times New Roman" pitchFamily="18" charset="0"/>
              </a:rPr>
              <a:t> Re directing (RD) and</a:t>
            </a:r>
          </a:p>
          <a:p>
            <a:pPr algn="just">
              <a:buFont typeface="Wingdings" pitchFamily="2" charset="2"/>
              <a:buChar char="§"/>
            </a:pPr>
            <a:r>
              <a:rPr lang="en-US" dirty="0" smtClean="0">
                <a:latin typeface="Times New Roman" pitchFamily="18" charset="0"/>
                <a:cs typeface="Times New Roman" pitchFamily="18" charset="0"/>
              </a:rPr>
              <a:t> Developing critical awareness (DCA).</a:t>
            </a:r>
          </a:p>
          <a:p>
            <a:pPr algn="just">
              <a:buNone/>
            </a:pPr>
            <a:endParaRPr lang="en-US" dirty="0">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172200"/>
          </a:xfrm>
        </p:spPr>
        <p:txBody>
          <a:bodyPr>
            <a:normAutofit fontScale="92500" lnSpcReduction="20000"/>
          </a:bodyPr>
          <a:lstStyle/>
          <a:p>
            <a:pPr algn="just">
              <a:buNone/>
            </a:pPr>
            <a:r>
              <a:rPr lang="en-US" b="1" dirty="0" smtClean="0">
                <a:latin typeface="Times New Roman" pitchFamily="18" charset="0"/>
                <a:cs typeface="Times New Roman" pitchFamily="18" charset="0"/>
              </a:rPr>
              <a:t>5. SKILL OF STIMULUS VARIATION</a:t>
            </a:r>
          </a:p>
          <a:p>
            <a:pPr algn="just">
              <a:buNone/>
            </a:pPr>
            <a:r>
              <a:rPr lang="en-US" dirty="0" smtClean="0">
                <a:latin typeface="Times New Roman" pitchFamily="18" charset="0"/>
                <a:cs typeface="Times New Roman" pitchFamily="18" charset="0"/>
              </a:rPr>
              <a:t>The teacher’s behaviour influences pupil’s attention. Variation in stimulus secures more attention among the students. The following components of the skill, stimulus variation, influence the teaching – learning process effectively.</a:t>
            </a:r>
          </a:p>
          <a:p>
            <a:pPr algn="just">
              <a:buFont typeface="Wingdings" pitchFamily="2" charset="2"/>
              <a:buChar char="v"/>
            </a:pPr>
            <a:r>
              <a:rPr lang="en-US" dirty="0" smtClean="0">
                <a:latin typeface="Times New Roman" pitchFamily="18" charset="0"/>
                <a:cs typeface="Times New Roman" pitchFamily="18" charset="0"/>
              </a:rPr>
              <a:t> Teacher’s movement (TM)</a:t>
            </a:r>
          </a:p>
          <a:p>
            <a:pPr algn="just">
              <a:buFont typeface="Wingdings" pitchFamily="2" charset="2"/>
              <a:buChar char="v"/>
            </a:pPr>
            <a:r>
              <a:rPr lang="en-US" dirty="0" smtClean="0">
                <a:latin typeface="Times New Roman" pitchFamily="18" charset="0"/>
                <a:cs typeface="Times New Roman" pitchFamily="18" charset="0"/>
              </a:rPr>
              <a:t> Pupil’s movement (PM)</a:t>
            </a:r>
          </a:p>
          <a:p>
            <a:pPr algn="just">
              <a:buFont typeface="Wingdings" pitchFamily="2" charset="2"/>
              <a:buChar char="v"/>
            </a:pPr>
            <a:r>
              <a:rPr lang="en-US" dirty="0" smtClean="0">
                <a:latin typeface="Times New Roman" pitchFamily="18" charset="0"/>
                <a:cs typeface="Times New Roman" pitchFamily="18" charset="0"/>
              </a:rPr>
              <a:t> Teacher’s gesture (TG)</a:t>
            </a:r>
          </a:p>
          <a:p>
            <a:pPr algn="just">
              <a:buFont typeface="Wingdings" pitchFamily="2" charset="2"/>
              <a:buChar char="v"/>
            </a:pPr>
            <a:r>
              <a:rPr lang="en-US" dirty="0" smtClean="0">
                <a:latin typeface="Times New Roman" pitchFamily="18" charset="0"/>
                <a:cs typeface="Times New Roman" pitchFamily="18" charset="0"/>
              </a:rPr>
              <a:t> Sensory focus (SF)</a:t>
            </a:r>
          </a:p>
          <a:p>
            <a:pPr algn="just">
              <a:buFont typeface="Wingdings" pitchFamily="2" charset="2"/>
              <a:buChar char="v"/>
            </a:pPr>
            <a:r>
              <a:rPr lang="en-US" dirty="0" smtClean="0">
                <a:latin typeface="Times New Roman" pitchFamily="18" charset="0"/>
                <a:cs typeface="Times New Roman" pitchFamily="18" charset="0"/>
              </a:rPr>
              <a:t> Change in voice (CV) </a:t>
            </a:r>
          </a:p>
          <a:p>
            <a:pPr algn="just">
              <a:buFont typeface="Wingdings" pitchFamily="2" charset="2"/>
              <a:buChar char="v"/>
            </a:pPr>
            <a:r>
              <a:rPr lang="en-US" dirty="0" smtClean="0">
                <a:latin typeface="Times New Roman" pitchFamily="18" charset="0"/>
                <a:cs typeface="Times New Roman" pitchFamily="18" charset="0"/>
              </a:rPr>
              <a:t>Change in interaction pattern (CIP)</a:t>
            </a:r>
          </a:p>
          <a:p>
            <a:pPr algn="just">
              <a:buFont typeface="Wingdings" pitchFamily="2" charset="2"/>
              <a:buChar char="v"/>
            </a:pPr>
            <a:r>
              <a:rPr lang="en-US" dirty="0" smtClean="0">
                <a:latin typeface="Times New Roman" pitchFamily="18" charset="0"/>
                <a:cs typeface="Times New Roman" pitchFamily="18" charset="0"/>
              </a:rPr>
              <a:t> Pausing (P)</a:t>
            </a:r>
          </a:p>
          <a:p>
            <a:pPr algn="just">
              <a:buFont typeface="Wingdings" pitchFamily="2" charset="2"/>
              <a:buChar char="v"/>
            </a:pPr>
            <a:r>
              <a:rPr lang="en-US" dirty="0" smtClean="0">
                <a:latin typeface="Times New Roman" pitchFamily="18" charset="0"/>
                <a:cs typeface="Times New Roman" pitchFamily="18" charset="0"/>
              </a:rPr>
              <a:t> Audio visual switching (AVS)</a:t>
            </a:r>
          </a:p>
          <a:p>
            <a:pPr algn="just">
              <a:buNone/>
            </a:pPr>
            <a:endParaRPr lang="en-US" dirty="0">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19800"/>
          </a:xfrm>
        </p:spPr>
        <p:txBody>
          <a:bodyPr>
            <a:normAutofit fontScale="85000" lnSpcReduction="10000"/>
          </a:bodyPr>
          <a:lstStyle/>
          <a:p>
            <a:pPr algn="just">
              <a:buNone/>
            </a:pPr>
            <a:r>
              <a:rPr lang="en-US" b="1" dirty="0" smtClean="0">
                <a:latin typeface="Times New Roman" pitchFamily="18" charset="0"/>
                <a:cs typeface="Times New Roman" pitchFamily="18" charset="0"/>
              </a:rPr>
              <a:t>6. SKILL OF REINFORCEMENT</a:t>
            </a:r>
          </a:p>
          <a:p>
            <a:pPr algn="just">
              <a:buNone/>
            </a:pPr>
            <a:r>
              <a:rPr lang="en-US" dirty="0" smtClean="0">
                <a:latin typeface="Times New Roman" pitchFamily="18" charset="0"/>
                <a:cs typeface="Times New Roman" pitchFamily="18" charset="0"/>
              </a:rPr>
              <a:t>All pupils generally need social approval of their behaviour. When they answer a question, they are eager to know whether their answers are correct or not. When they are appreciated for the correct answers they are eager to continue their responses in future also. This increases their participation. The appreciation for correct responses is positive reinforcement. The positive reinforcement are used for strengthening the responses or behaviours of individuals. </a:t>
            </a:r>
          </a:p>
          <a:p>
            <a:pPr algn="just">
              <a:buFont typeface="Wingdings" pitchFamily="2" charset="2"/>
              <a:buChar char="v"/>
            </a:pPr>
            <a:r>
              <a:rPr lang="en-US" dirty="0" smtClean="0">
                <a:latin typeface="Times New Roman" pitchFamily="18" charset="0"/>
                <a:cs typeface="Times New Roman" pitchFamily="18" charset="0"/>
              </a:rPr>
              <a:t>Positive verbal reinforcements (PVR)</a:t>
            </a:r>
          </a:p>
          <a:p>
            <a:pPr algn="just">
              <a:buFont typeface="Wingdings" pitchFamily="2" charset="2"/>
              <a:buChar char="v"/>
            </a:pPr>
            <a:r>
              <a:rPr lang="en-US" dirty="0" smtClean="0">
                <a:latin typeface="Times New Roman" pitchFamily="18" charset="0"/>
                <a:cs typeface="Times New Roman" pitchFamily="18" charset="0"/>
              </a:rPr>
              <a:t> Positive nonverbal reinforcements (PNVR)</a:t>
            </a:r>
          </a:p>
          <a:p>
            <a:pPr algn="just">
              <a:buFont typeface="Wingdings" pitchFamily="2" charset="2"/>
              <a:buChar char="v"/>
            </a:pPr>
            <a:r>
              <a:rPr lang="en-US" dirty="0" smtClean="0">
                <a:latin typeface="Times New Roman" pitchFamily="18" charset="0"/>
                <a:cs typeface="Times New Roman" pitchFamily="18" charset="0"/>
              </a:rPr>
              <a:t> Negative verbal reinforcements (NVR)</a:t>
            </a:r>
          </a:p>
          <a:p>
            <a:pPr algn="just">
              <a:buFont typeface="Wingdings" pitchFamily="2" charset="2"/>
              <a:buChar char="v"/>
            </a:pPr>
            <a:r>
              <a:rPr lang="en-US" dirty="0" smtClean="0">
                <a:latin typeface="Times New Roman" pitchFamily="18" charset="0"/>
                <a:cs typeface="Times New Roman" pitchFamily="18" charset="0"/>
              </a:rPr>
              <a:t> Negative nonverbal reinforcements (NNVR)</a:t>
            </a:r>
            <a:endParaRPr lang="en-US" dirty="0">
              <a:latin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96000"/>
          </a:xfrm>
        </p:spPr>
        <p:txBody>
          <a:bodyPr>
            <a:normAutofit fontScale="85000" lnSpcReduction="10000"/>
          </a:bodyPr>
          <a:lstStyle/>
          <a:p>
            <a:pPr algn="just">
              <a:buNone/>
            </a:pPr>
            <a:r>
              <a:rPr lang="en-US" b="1" dirty="0" smtClean="0">
                <a:latin typeface="Times New Roman" pitchFamily="18" charset="0"/>
                <a:cs typeface="Times New Roman" pitchFamily="18" charset="0"/>
              </a:rPr>
              <a:t>7. SKILL OF BLACK BOARD USAGE</a:t>
            </a:r>
          </a:p>
          <a:p>
            <a:pPr algn="just">
              <a:buNone/>
            </a:pPr>
            <a:r>
              <a:rPr lang="en-US" b="1" dirty="0" smtClean="0">
                <a:latin typeface="Times New Roman" pitchFamily="18" charset="0"/>
                <a:cs typeface="Times New Roman" pitchFamily="18" charset="0"/>
              </a:rPr>
              <a:t>Black board is the powerful teaching aid to teach from KG to PG. </a:t>
            </a:r>
            <a:r>
              <a:rPr lang="en-US" dirty="0" smtClean="0">
                <a:latin typeface="Times New Roman" pitchFamily="18" charset="0"/>
                <a:cs typeface="Times New Roman" pitchFamily="18" charset="0"/>
              </a:rPr>
              <a:t>Black board, the visual aids is widely use in all sections of education and training. The development of information and communication technology is reducing the chalkboard work. </a:t>
            </a:r>
          </a:p>
          <a:p>
            <a:pPr algn="just">
              <a:buFont typeface="Wingdings" pitchFamily="2" charset="2"/>
              <a:buChar char="v"/>
            </a:pPr>
            <a:r>
              <a:rPr lang="en-US" dirty="0" smtClean="0">
                <a:latin typeface="Times New Roman" pitchFamily="18" charset="0"/>
                <a:cs typeface="Times New Roman" pitchFamily="18" charset="0"/>
              </a:rPr>
              <a:t>Legibility (L)</a:t>
            </a:r>
          </a:p>
          <a:p>
            <a:pPr algn="just">
              <a:buFont typeface="Wingdings" pitchFamily="2" charset="2"/>
              <a:buChar char="v"/>
            </a:pPr>
            <a:r>
              <a:rPr lang="en-US" dirty="0" smtClean="0">
                <a:latin typeface="Times New Roman" pitchFamily="18" charset="0"/>
                <a:cs typeface="Times New Roman" pitchFamily="18" charset="0"/>
              </a:rPr>
              <a:t> Size and alignment (SA)</a:t>
            </a:r>
          </a:p>
          <a:p>
            <a:pPr algn="just">
              <a:buFont typeface="Wingdings" pitchFamily="2" charset="2"/>
              <a:buChar char="v"/>
            </a:pPr>
            <a:r>
              <a:rPr lang="en-US" dirty="0" smtClean="0">
                <a:latin typeface="Times New Roman" pitchFamily="18" charset="0"/>
                <a:cs typeface="Times New Roman" pitchFamily="18" charset="0"/>
              </a:rPr>
              <a:t> High lighting main points (HMP)</a:t>
            </a:r>
          </a:p>
          <a:p>
            <a:pPr algn="just">
              <a:buFont typeface="Wingdings" pitchFamily="2" charset="2"/>
              <a:buChar char="v"/>
            </a:pPr>
            <a:r>
              <a:rPr lang="en-US" dirty="0" smtClean="0">
                <a:latin typeface="Times New Roman" pitchFamily="18" charset="0"/>
                <a:cs typeface="Times New Roman" pitchFamily="18" charset="0"/>
              </a:rPr>
              <a:t> Utilization of the space (US)</a:t>
            </a:r>
          </a:p>
          <a:p>
            <a:pPr algn="just">
              <a:buFont typeface="Wingdings" pitchFamily="2" charset="2"/>
              <a:buChar char="v"/>
            </a:pPr>
            <a:r>
              <a:rPr lang="en-US" dirty="0" smtClean="0">
                <a:latin typeface="Times New Roman" pitchFamily="18" charset="0"/>
                <a:cs typeface="Times New Roman" pitchFamily="18" charset="0"/>
              </a:rPr>
              <a:t> Correctness (C)</a:t>
            </a:r>
          </a:p>
          <a:p>
            <a:pPr algn="just">
              <a:buFont typeface="Wingdings" pitchFamily="2" charset="2"/>
              <a:buChar char="v"/>
            </a:pPr>
            <a:r>
              <a:rPr lang="en-US" dirty="0" smtClean="0">
                <a:latin typeface="Times New Roman" pitchFamily="18" charset="0"/>
                <a:cs typeface="Times New Roman" pitchFamily="18" charset="0"/>
              </a:rPr>
              <a:t> Position of the teacher (PT)</a:t>
            </a:r>
          </a:p>
          <a:p>
            <a:pPr algn="just">
              <a:buFont typeface="Wingdings" pitchFamily="2" charset="2"/>
              <a:buChar char="v"/>
            </a:pPr>
            <a:r>
              <a:rPr lang="en-US" dirty="0" smtClean="0">
                <a:latin typeface="Times New Roman" pitchFamily="18" charset="0"/>
                <a:cs typeface="Times New Roman" pitchFamily="18" charset="0"/>
              </a:rPr>
              <a:t> Eye contact with pupils (ECP)</a:t>
            </a:r>
          </a:p>
          <a:p>
            <a:pPr algn="just">
              <a:buFont typeface="Wingdings" pitchFamily="2" charset="2"/>
              <a:buChar char="v"/>
            </a:pPr>
            <a:r>
              <a:rPr lang="en-US" dirty="0" smtClean="0">
                <a:latin typeface="Times New Roman" pitchFamily="18" charset="0"/>
                <a:cs typeface="Times New Roman" pitchFamily="18" charset="0"/>
              </a:rPr>
              <a:t> Cleaning of black board (CB)</a:t>
            </a:r>
            <a:endParaRPr lang="en-US" dirty="0">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943600"/>
          </a:xfrm>
        </p:spPr>
        <p:txBody>
          <a:bodyPr>
            <a:normAutofit fontScale="92500" lnSpcReduction="10000"/>
          </a:bodyPr>
          <a:lstStyle/>
          <a:p>
            <a:pPr algn="just">
              <a:buNone/>
            </a:pPr>
            <a:r>
              <a:rPr lang="en-US" b="1" dirty="0" smtClean="0">
                <a:latin typeface="Times New Roman" pitchFamily="18" charset="0"/>
                <a:cs typeface="Times New Roman" pitchFamily="18" charset="0"/>
              </a:rPr>
              <a:t>8. SKILL OF CLOSURE</a:t>
            </a:r>
          </a:p>
          <a:p>
            <a:pPr algn="just">
              <a:buNone/>
            </a:pPr>
            <a:r>
              <a:rPr lang="en-US" b="1" dirty="0" smtClean="0">
                <a:latin typeface="Times New Roman" pitchFamily="18" charset="0"/>
                <a:cs typeface="Times New Roman" pitchFamily="18" charset="0"/>
              </a:rPr>
              <a:t>In closure or recapitulation</a:t>
            </a:r>
            <a:r>
              <a:rPr lang="en-US" dirty="0" smtClean="0">
                <a:latin typeface="Times New Roman" pitchFamily="18" charset="0"/>
                <a:cs typeface="Times New Roman" pitchFamily="18" charset="0"/>
              </a:rPr>
              <a:t>, the teacher can consolidate the main points by putting a few questions based on the topic taught. The questions should be logically liked to cover the whole lesson as summary of the lesson. </a:t>
            </a:r>
          </a:p>
          <a:p>
            <a:pPr algn="just">
              <a:buFont typeface="Wingdings" pitchFamily="2" charset="2"/>
              <a:buChar char="v"/>
            </a:pPr>
            <a:r>
              <a:rPr lang="en-US" dirty="0" smtClean="0">
                <a:latin typeface="Times New Roman" pitchFamily="18" charset="0"/>
                <a:cs typeface="Times New Roman" pitchFamily="18" charset="0"/>
              </a:rPr>
              <a:t>Consolidation of Major points (CMP)</a:t>
            </a:r>
          </a:p>
          <a:p>
            <a:pPr algn="just">
              <a:buFont typeface="Wingdings" pitchFamily="2" charset="2"/>
              <a:buChar char="v"/>
            </a:pPr>
            <a:r>
              <a:rPr lang="en-US" dirty="0" smtClean="0">
                <a:latin typeface="Times New Roman" pitchFamily="18" charset="0"/>
                <a:cs typeface="Times New Roman" pitchFamily="18" charset="0"/>
              </a:rPr>
              <a:t>Providing opportunity to apply new knowledge to a new situation or different situation (OP)</a:t>
            </a:r>
          </a:p>
          <a:p>
            <a:pPr algn="just">
              <a:buFont typeface="Wingdings" pitchFamily="2" charset="2"/>
              <a:buChar char="v"/>
            </a:pPr>
            <a:r>
              <a:rPr lang="en-US" dirty="0" smtClean="0">
                <a:latin typeface="Times New Roman" pitchFamily="18" charset="0"/>
                <a:cs typeface="Times New Roman" pitchFamily="18" charset="0"/>
              </a:rPr>
              <a:t> Linking previous knowledge to new knowledge and new knowledge to future knowledge among the students (LK)</a:t>
            </a:r>
          </a:p>
          <a:p>
            <a:pPr algn="just">
              <a:buFont typeface="Wingdings" pitchFamily="2" charset="2"/>
              <a:buChar char="v"/>
            </a:pPr>
            <a:r>
              <a:rPr lang="en-US" dirty="0" smtClean="0">
                <a:latin typeface="Times New Roman" pitchFamily="18" charset="0"/>
                <a:cs typeface="Times New Roman" pitchFamily="18" charset="0"/>
              </a:rPr>
              <a:t> Homework or Assignment (HW)</a:t>
            </a:r>
            <a:endParaRPr lang="en-US" dirty="0">
              <a:latin typeface="Times New Roman"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96000"/>
          </a:xfrm>
        </p:spPr>
        <p:txBody>
          <a:bodyPr>
            <a:normAutofit fontScale="92500" lnSpcReduction="10000"/>
          </a:bodyPr>
          <a:lstStyle/>
          <a:p>
            <a:pPr algn="just">
              <a:buNone/>
            </a:pPr>
            <a:r>
              <a:rPr lang="en-US" b="1" dirty="0" smtClean="0">
                <a:latin typeface="Times New Roman" pitchFamily="18" charset="0"/>
                <a:cs typeface="Times New Roman" pitchFamily="18" charset="0"/>
              </a:rPr>
              <a:t>SKILL OF FLUENCY IN COMMUNICATION</a:t>
            </a:r>
          </a:p>
          <a:p>
            <a:pPr algn="just">
              <a:buNone/>
            </a:pPr>
            <a:r>
              <a:rPr lang="en-US" b="1" dirty="0" smtClean="0">
                <a:latin typeface="Times New Roman" pitchFamily="18" charset="0"/>
                <a:cs typeface="Times New Roman" pitchFamily="18" charset="0"/>
              </a:rPr>
              <a:t>Meaning</a:t>
            </a:r>
          </a:p>
          <a:p>
            <a:pPr algn="just">
              <a:buNone/>
            </a:pPr>
            <a:r>
              <a:rPr lang="en-US" dirty="0" smtClean="0">
                <a:latin typeface="Times New Roman" pitchFamily="18" charset="0"/>
                <a:cs typeface="Times New Roman" pitchFamily="18" charset="0"/>
              </a:rPr>
              <a:t> Resolution for conflict, understanding of the topic.</a:t>
            </a:r>
          </a:p>
          <a:p>
            <a:pPr algn="just">
              <a:buNone/>
            </a:pPr>
            <a:r>
              <a:rPr lang="en-US" dirty="0" smtClean="0">
                <a:latin typeface="Times New Roman" pitchFamily="18" charset="0"/>
                <a:cs typeface="Times New Roman" pitchFamily="18" charset="0"/>
              </a:rPr>
              <a:t> Presentation skills, argumentation skills, storytelling, organizing ideas. Adjusting the communication style depending on the audience.</a:t>
            </a:r>
          </a:p>
          <a:p>
            <a:pPr algn="just">
              <a:buNone/>
            </a:pPr>
            <a:r>
              <a:rPr lang="en-US" dirty="0" smtClean="0">
                <a:latin typeface="Times New Roman" pitchFamily="18" charset="0"/>
                <a:cs typeface="Times New Roman" pitchFamily="18" charset="0"/>
              </a:rPr>
              <a:t> Cultural sensitivity.</a:t>
            </a:r>
          </a:p>
          <a:p>
            <a:pPr algn="just">
              <a:buNone/>
            </a:pPr>
            <a:r>
              <a:rPr lang="en-US" dirty="0" smtClean="0">
                <a:latin typeface="Times New Roman" pitchFamily="18" charset="0"/>
                <a:cs typeface="Times New Roman" pitchFamily="18" charset="0"/>
              </a:rPr>
              <a:t> Correct use of grammar, correct pronunciation, correct spelling, and concise verbiage without excess words. </a:t>
            </a:r>
          </a:p>
          <a:p>
            <a:pPr algn="just">
              <a:buNone/>
            </a:pPr>
            <a:r>
              <a:rPr lang="en-US" dirty="0" smtClean="0">
                <a:latin typeface="Times New Roman" pitchFamily="18" charset="0"/>
                <a:cs typeface="Times New Roman" pitchFamily="18" charset="0"/>
              </a:rPr>
              <a:t>Knowledge in specialized topics, familiarity with idiomatic expressions.</a:t>
            </a:r>
          </a:p>
          <a:p>
            <a:pPr algn="just">
              <a:buNone/>
            </a:pPr>
            <a:r>
              <a:rPr lang="en-US" dirty="0" smtClean="0">
                <a:latin typeface="Times New Roman" pitchFamily="18" charset="0"/>
                <a:cs typeface="Times New Roman" pitchFamily="18" charset="0"/>
              </a:rPr>
              <a:t> Language translation (if necessary).</a:t>
            </a:r>
            <a:endParaRPr lang="en-US" dirty="0">
              <a:latin typeface="Times New Roman" pitchFamily="18" charset="0"/>
              <a:cs typeface="Times New Roman"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19800"/>
          </a:xfrm>
        </p:spPr>
        <p:txBody>
          <a:bodyPr/>
          <a:lstStyle/>
          <a:p>
            <a:pPr algn="just">
              <a:buNone/>
            </a:pPr>
            <a:r>
              <a:rPr lang="en-US" b="1" dirty="0" smtClean="0">
                <a:latin typeface="Times New Roman" pitchFamily="18" charset="0"/>
                <a:cs typeface="Times New Roman" pitchFamily="18" charset="0"/>
              </a:rPr>
              <a:t>Components of Skill of Fluency in Communication</a:t>
            </a:r>
          </a:p>
          <a:p>
            <a:pPr algn="just"/>
            <a:r>
              <a:rPr lang="en-US" dirty="0" smtClean="0">
                <a:latin typeface="Times New Roman" pitchFamily="18" charset="0"/>
                <a:cs typeface="Times New Roman" pitchFamily="18" charset="0"/>
              </a:rPr>
              <a:t> Speaking</a:t>
            </a:r>
          </a:p>
          <a:p>
            <a:pPr algn="just"/>
            <a:r>
              <a:rPr lang="en-US" dirty="0" smtClean="0">
                <a:latin typeface="Times New Roman" pitchFamily="18" charset="0"/>
                <a:cs typeface="Times New Roman" pitchFamily="18" charset="0"/>
              </a:rPr>
              <a:t> Accuracy</a:t>
            </a:r>
          </a:p>
          <a:p>
            <a:pPr algn="just"/>
            <a:r>
              <a:rPr lang="en-US" dirty="0" smtClean="0">
                <a:latin typeface="Times New Roman" pitchFamily="18" charset="0"/>
                <a:cs typeface="Times New Roman" pitchFamily="18" charset="0"/>
              </a:rPr>
              <a:t> Grammar</a:t>
            </a:r>
          </a:p>
          <a:p>
            <a:pPr algn="just"/>
            <a:r>
              <a:rPr lang="en-US" dirty="0" smtClean="0">
                <a:latin typeface="Times New Roman" pitchFamily="18" charset="0"/>
                <a:cs typeface="Times New Roman" pitchFamily="18" charset="0"/>
              </a:rPr>
              <a:t> Vocabulary</a:t>
            </a:r>
          </a:p>
          <a:p>
            <a:pPr algn="just"/>
            <a:r>
              <a:rPr lang="en-US" dirty="0" smtClean="0">
                <a:latin typeface="Times New Roman" pitchFamily="18" charset="0"/>
                <a:cs typeface="Times New Roman" pitchFamily="18" charset="0"/>
              </a:rPr>
              <a:t> Pronunciation</a:t>
            </a:r>
          </a:p>
          <a:p>
            <a:pPr algn="just"/>
            <a:r>
              <a:rPr lang="en-US" dirty="0" smtClean="0">
                <a:latin typeface="Times New Roman" pitchFamily="18" charset="0"/>
                <a:cs typeface="Times New Roman" pitchFamily="18" charset="0"/>
              </a:rPr>
              <a:t> Intonation.</a:t>
            </a:r>
            <a:endParaRPr lang="en-US" dirty="0">
              <a:latin typeface="Times New Roman" pitchFamily="18" charset="0"/>
              <a:cs typeface="Times New Roman"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172200"/>
          </a:xfrm>
        </p:spPr>
        <p:txBody>
          <a:bodyPr/>
          <a:lstStyle/>
          <a:p>
            <a:pPr algn="ctr">
              <a:buNone/>
            </a:pPr>
            <a:r>
              <a:rPr lang="en-US" b="1" dirty="0" smtClean="0">
                <a:latin typeface="Times New Roman" pitchFamily="18" charset="0"/>
                <a:cs typeface="Times New Roman" pitchFamily="18" charset="0"/>
              </a:rPr>
              <a:t>UNIT – IV: TEACHING AND TESTING LANGUAGE SKILLS</a:t>
            </a:r>
          </a:p>
          <a:p>
            <a:pPr algn="just">
              <a:buNone/>
            </a:pPr>
            <a:r>
              <a:rPr lang="en-US" b="1" dirty="0" smtClean="0">
                <a:latin typeface="Times New Roman" pitchFamily="18" charset="0"/>
                <a:cs typeface="Times New Roman" pitchFamily="18" charset="0"/>
              </a:rPr>
              <a:t>MEANING OF LISTENING SKILL</a:t>
            </a:r>
          </a:p>
          <a:p>
            <a:pPr algn="just">
              <a:buNone/>
            </a:pPr>
            <a:r>
              <a:rPr lang="en-US" dirty="0" smtClean="0">
                <a:latin typeface="Times New Roman" pitchFamily="18" charset="0"/>
                <a:cs typeface="Times New Roman" pitchFamily="18" charset="0"/>
              </a:rPr>
              <a:t>Listening is an important skill and must be learnt and taught carefully. Unlike hearing, listening is always purposeful. Jane Willis writes, “Listening is receptive rather than productive, but it is an equally important skill.</a:t>
            </a:r>
            <a:endParaRPr lang="en-US" dirty="0">
              <a:latin typeface="Times New Roman" pitchFamily="18" charset="0"/>
              <a:cs typeface="Times New Roman"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172200"/>
          </a:xfrm>
        </p:spPr>
        <p:txBody>
          <a:bodyPr>
            <a:normAutofit lnSpcReduction="10000"/>
          </a:bodyPr>
          <a:lstStyle/>
          <a:p>
            <a:pPr algn="just">
              <a:buNone/>
            </a:pPr>
            <a:r>
              <a:rPr lang="en-US" b="1" dirty="0" smtClean="0">
                <a:latin typeface="Times New Roman" pitchFamily="18" charset="0"/>
                <a:cs typeface="Times New Roman" pitchFamily="18" charset="0"/>
              </a:rPr>
              <a:t>TYPES OF LISTENING</a:t>
            </a:r>
          </a:p>
          <a:p>
            <a:pPr marL="514350" indent="-514350" algn="just">
              <a:buAutoNum type="alphaUcPeriod"/>
            </a:pPr>
            <a:r>
              <a:rPr lang="en-US" b="1" dirty="0" smtClean="0">
                <a:latin typeface="Times New Roman" pitchFamily="18" charset="0"/>
                <a:cs typeface="Times New Roman" pitchFamily="18" charset="0"/>
              </a:rPr>
              <a:t>Intensive Listening</a:t>
            </a:r>
            <a:r>
              <a:rPr lang="en-US" dirty="0" smtClean="0">
                <a:latin typeface="Times New Roman" pitchFamily="18" charset="0"/>
                <a:cs typeface="Times New Roman" pitchFamily="18" charset="0"/>
              </a:rPr>
              <a:t>: Intensive listening aims at detailed comprehension of meaning and linguistic exercises.</a:t>
            </a:r>
          </a:p>
          <a:p>
            <a:pPr marL="514350" indent="-514350" algn="just">
              <a:buNone/>
            </a:pPr>
            <a:r>
              <a:rPr lang="en-US" b="1" dirty="0" smtClean="0">
                <a:latin typeface="Times New Roman" pitchFamily="18" charset="0"/>
                <a:cs typeface="Times New Roman" pitchFamily="18" charset="0"/>
              </a:rPr>
              <a:t>B. Extensive Listening</a:t>
            </a:r>
          </a:p>
          <a:p>
            <a:pPr marL="514350" indent="-514350" algn="just">
              <a:buNone/>
            </a:pPr>
            <a:r>
              <a:rPr lang="en-US" dirty="0" smtClean="0">
                <a:latin typeface="Times New Roman" pitchFamily="18" charset="0"/>
                <a:cs typeface="Times New Roman" pitchFamily="18" charset="0"/>
              </a:rPr>
              <a:t>According to Peter Hubbard et.al, “With extensive listening, the students do not reinforce or practice a grammar point which is linked to the rest of the course work. </a:t>
            </a:r>
          </a:p>
          <a:p>
            <a:pPr marL="514350" indent="-514350" algn="just">
              <a:buNone/>
            </a:pPr>
            <a:r>
              <a:rPr lang="en-US" dirty="0" smtClean="0">
                <a:latin typeface="Times New Roman" pitchFamily="18" charset="0"/>
                <a:cs typeface="Times New Roman" pitchFamily="18" charset="0"/>
              </a:rPr>
              <a:t>The two sub skills of listening are:</a:t>
            </a:r>
          </a:p>
          <a:p>
            <a:pPr marL="514350" indent="-514350" algn="just"/>
            <a:r>
              <a:rPr lang="en-US" dirty="0" smtClean="0">
                <a:latin typeface="Times New Roman" pitchFamily="18" charset="0"/>
                <a:cs typeface="Times New Roman" pitchFamily="18" charset="0"/>
              </a:rPr>
              <a:t>Listening for perception</a:t>
            </a:r>
          </a:p>
          <a:p>
            <a:pPr marL="514350" indent="-514350" algn="just"/>
            <a:r>
              <a:rPr lang="en-US" dirty="0" smtClean="0">
                <a:latin typeface="Times New Roman" pitchFamily="18" charset="0"/>
                <a:cs typeface="Times New Roman" pitchFamily="18" charset="0"/>
              </a:rPr>
              <a:t>Listening for comprehension</a:t>
            </a:r>
            <a:endParaRPr lang="en-US" dirty="0">
              <a:latin typeface="Times New Roman" pitchFamily="18" charset="0"/>
              <a:cs typeface="Times New Roman"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248400"/>
          </a:xfrm>
        </p:spPr>
        <p:txBody>
          <a:bodyPr>
            <a:normAutofit fontScale="77500" lnSpcReduction="20000"/>
          </a:bodyPr>
          <a:lstStyle/>
          <a:p>
            <a:pPr algn="just">
              <a:buNone/>
            </a:pPr>
            <a:r>
              <a:rPr lang="en-US" b="1" dirty="0" smtClean="0">
                <a:latin typeface="Times New Roman" pitchFamily="18" charset="0"/>
                <a:cs typeface="Times New Roman" pitchFamily="18" charset="0"/>
              </a:rPr>
              <a:t>STUDENTS LISTENING ACTIVITIES</a:t>
            </a:r>
          </a:p>
          <a:p>
            <a:pPr algn="just">
              <a:buNone/>
            </a:pPr>
            <a:r>
              <a:rPr lang="en-US" dirty="0" smtClean="0">
                <a:latin typeface="Times New Roman" pitchFamily="18" charset="0"/>
                <a:cs typeface="Times New Roman" pitchFamily="18" charset="0"/>
              </a:rPr>
              <a:t>In a listening exercise, the class can / should:</a:t>
            </a:r>
          </a:p>
          <a:p>
            <a:pPr algn="just">
              <a:buNone/>
            </a:pP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i</a:t>
            </a:r>
            <a:r>
              <a:rPr lang="en-US" dirty="0" smtClean="0">
                <a:latin typeface="Times New Roman" pitchFamily="18" charset="0"/>
                <a:cs typeface="Times New Roman" pitchFamily="18" charset="0"/>
              </a:rPr>
              <a:t>) Take notes</a:t>
            </a:r>
          </a:p>
          <a:p>
            <a:pPr algn="just">
              <a:buNone/>
            </a:pPr>
            <a:r>
              <a:rPr lang="en-US" dirty="0" smtClean="0">
                <a:latin typeface="Times New Roman" pitchFamily="18" charset="0"/>
                <a:cs typeface="Times New Roman" pitchFamily="18" charset="0"/>
              </a:rPr>
              <a:t>(ii) Draw pictures etc.</a:t>
            </a:r>
          </a:p>
          <a:p>
            <a:pPr algn="just">
              <a:buNone/>
            </a:pPr>
            <a:r>
              <a:rPr lang="en-US" dirty="0" smtClean="0">
                <a:latin typeface="Times New Roman" pitchFamily="18" charset="0"/>
                <a:cs typeface="Times New Roman" pitchFamily="18" charset="0"/>
              </a:rPr>
              <a:t>(iii) Talk in reply</a:t>
            </a:r>
          </a:p>
          <a:p>
            <a:pPr algn="just">
              <a:buNone/>
            </a:pPr>
            <a:r>
              <a:rPr lang="en-US" dirty="0" smtClean="0">
                <a:latin typeface="Times New Roman" pitchFamily="18" charset="0"/>
                <a:cs typeface="Times New Roman" pitchFamily="18" charset="0"/>
              </a:rPr>
              <a:t>(iv) Discuss for or against the topic</a:t>
            </a:r>
          </a:p>
          <a:p>
            <a:pPr algn="just">
              <a:buNone/>
            </a:pPr>
            <a:r>
              <a:rPr lang="en-US" dirty="0" smtClean="0">
                <a:latin typeface="Times New Roman" pitchFamily="18" charset="0"/>
                <a:cs typeface="Times New Roman" pitchFamily="18" charset="0"/>
              </a:rPr>
              <a:t>(v) Complete a flow – chart</a:t>
            </a:r>
          </a:p>
          <a:p>
            <a:pPr algn="just">
              <a:buNone/>
            </a:pPr>
            <a:r>
              <a:rPr lang="en-US" dirty="0" smtClean="0">
                <a:latin typeface="Times New Roman" pitchFamily="18" charset="0"/>
                <a:cs typeface="Times New Roman" pitchFamily="18" charset="0"/>
              </a:rPr>
              <a:t>(vi) Say ‘True or False’</a:t>
            </a:r>
          </a:p>
          <a:p>
            <a:pPr algn="just">
              <a:buNone/>
            </a:pPr>
            <a:r>
              <a:rPr lang="en-US" dirty="0" smtClean="0">
                <a:latin typeface="Times New Roman" pitchFamily="18" charset="0"/>
                <a:cs typeface="Times New Roman" pitchFamily="18" charset="0"/>
              </a:rPr>
              <a:t>(vii) Continue the dialogue</a:t>
            </a:r>
          </a:p>
          <a:p>
            <a:pPr algn="just">
              <a:buNone/>
            </a:pPr>
            <a:r>
              <a:rPr lang="en-US" dirty="0" smtClean="0">
                <a:latin typeface="Times New Roman" pitchFamily="18" charset="0"/>
                <a:cs typeface="Times New Roman" pitchFamily="18" charset="0"/>
              </a:rPr>
              <a:t>(viii) Fill in a table</a:t>
            </a:r>
          </a:p>
          <a:p>
            <a:pPr algn="just">
              <a:buNone/>
            </a:pPr>
            <a:r>
              <a:rPr lang="en-US" dirty="0" smtClean="0">
                <a:latin typeface="Times New Roman" pitchFamily="18" charset="0"/>
                <a:cs typeface="Times New Roman" pitchFamily="18" charset="0"/>
              </a:rPr>
              <a:t>(ix) Write</a:t>
            </a:r>
          </a:p>
          <a:p>
            <a:pPr algn="just">
              <a:buNone/>
            </a:pPr>
            <a:r>
              <a:rPr lang="en-US" dirty="0" smtClean="0">
                <a:latin typeface="Times New Roman" pitchFamily="18" charset="0"/>
                <a:cs typeface="Times New Roman" pitchFamily="18" charset="0"/>
              </a:rPr>
              <a:t>(x) Think</a:t>
            </a:r>
          </a:p>
          <a:p>
            <a:pPr algn="just">
              <a:buNone/>
            </a:pPr>
            <a:r>
              <a:rPr lang="en-US" dirty="0" smtClean="0">
                <a:latin typeface="Times New Roman" pitchFamily="18" charset="0"/>
                <a:cs typeface="Times New Roman" pitchFamily="18" charset="0"/>
              </a:rPr>
              <a:t>(xi) Select (a, b or c)</a:t>
            </a:r>
          </a:p>
          <a:p>
            <a:pPr algn="just">
              <a:buNone/>
            </a:pPr>
            <a:r>
              <a:rPr lang="en-US" dirty="0" smtClean="0">
                <a:latin typeface="Times New Roman" pitchFamily="18" charset="0"/>
                <a:cs typeface="Times New Roman" pitchFamily="18" charset="0"/>
              </a:rPr>
              <a:t>(xii) Discriminate (e.g., ship or sheep)</a:t>
            </a:r>
          </a:p>
          <a:p>
            <a:pPr algn="just">
              <a:buNone/>
            </a:pPr>
            <a:r>
              <a:rPr lang="en-US" dirty="0" smtClean="0">
                <a:latin typeface="Times New Roman" pitchFamily="18" charset="0"/>
                <a:cs typeface="Times New Roman" pitchFamily="18" charset="0"/>
              </a:rPr>
              <a:t>(xiii) Place in correct order (e.g., pictures or pieces of information).</a:t>
            </a:r>
            <a:endParaRPr lang="en-US"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172200"/>
          </a:xfrm>
        </p:spPr>
        <p:txBody>
          <a:bodyPr>
            <a:normAutofit fontScale="92500" lnSpcReduction="20000"/>
          </a:bodyPr>
          <a:lstStyle/>
          <a:p>
            <a:pPr algn="just">
              <a:buNone/>
            </a:pPr>
            <a:r>
              <a:rPr lang="en-US" b="1" dirty="0" smtClean="0">
                <a:latin typeface="Times New Roman" pitchFamily="18" charset="0"/>
                <a:cs typeface="Times New Roman" pitchFamily="18" charset="0"/>
              </a:rPr>
              <a:t>Importance of English language in India</a:t>
            </a:r>
          </a:p>
          <a:p>
            <a:pPr marL="514350" indent="-514350" algn="just">
              <a:buAutoNum type="arabicPeriod"/>
            </a:pPr>
            <a:r>
              <a:rPr lang="en-US" dirty="0" smtClean="0">
                <a:latin typeface="Times New Roman" pitchFamily="18" charset="0"/>
                <a:cs typeface="Times New Roman" pitchFamily="18" charset="0"/>
              </a:rPr>
              <a:t>As an official language of administration</a:t>
            </a:r>
          </a:p>
          <a:p>
            <a:pPr marL="514350" indent="-514350" algn="just">
              <a:buNone/>
            </a:pPr>
            <a:r>
              <a:rPr lang="en-US" dirty="0" smtClean="0">
                <a:latin typeface="Times New Roman" pitchFamily="18" charset="0"/>
                <a:cs typeface="Times New Roman" pitchFamily="18" charset="0"/>
              </a:rPr>
              <a:t>2. As a language of the court</a:t>
            </a:r>
          </a:p>
          <a:p>
            <a:pPr marL="514350" indent="-514350" algn="just">
              <a:buNone/>
            </a:pPr>
            <a:r>
              <a:rPr lang="en-US" dirty="0" smtClean="0">
                <a:latin typeface="Times New Roman" pitchFamily="18" charset="0"/>
                <a:cs typeface="Times New Roman" pitchFamily="18" charset="0"/>
              </a:rPr>
              <a:t>3. As a language of International trade and industry</a:t>
            </a:r>
          </a:p>
          <a:p>
            <a:pPr marL="514350" indent="-514350" algn="just">
              <a:buNone/>
            </a:pPr>
            <a:r>
              <a:rPr lang="en-US" dirty="0" smtClean="0">
                <a:latin typeface="Times New Roman" pitchFamily="18" charset="0"/>
                <a:cs typeface="Times New Roman" pitchFamily="18" charset="0"/>
              </a:rPr>
              <a:t>4. As a window on the modern world</a:t>
            </a:r>
          </a:p>
          <a:p>
            <a:pPr marL="514350" indent="-514350" algn="just">
              <a:buNone/>
            </a:pPr>
            <a:r>
              <a:rPr lang="en-US" dirty="0" smtClean="0">
                <a:latin typeface="Times New Roman" pitchFamily="18" charset="0"/>
                <a:cs typeface="Times New Roman" pitchFamily="18" charset="0"/>
              </a:rPr>
              <a:t>5. As a library language</a:t>
            </a:r>
          </a:p>
          <a:p>
            <a:pPr marL="514350" indent="-514350" algn="just">
              <a:buNone/>
            </a:pPr>
            <a:r>
              <a:rPr lang="en-US" dirty="0" smtClean="0">
                <a:latin typeface="Times New Roman" pitchFamily="18" charset="0"/>
                <a:cs typeface="Times New Roman" pitchFamily="18" charset="0"/>
              </a:rPr>
              <a:t>6. On the Internet</a:t>
            </a:r>
          </a:p>
          <a:p>
            <a:pPr marL="514350" indent="-514350" algn="just">
              <a:buNone/>
            </a:pPr>
            <a:r>
              <a:rPr lang="en-US" b="1" dirty="0" smtClean="0">
                <a:latin typeface="Times New Roman" pitchFamily="18" charset="0"/>
                <a:cs typeface="Times New Roman" pitchFamily="18" charset="0"/>
              </a:rPr>
              <a:t>Some more reasons for learning English</a:t>
            </a:r>
          </a:p>
          <a:p>
            <a:pPr marL="514350" indent="-514350" algn="just">
              <a:buFont typeface="Wingdings" pitchFamily="2" charset="2"/>
              <a:buChar char="v"/>
            </a:pPr>
            <a:r>
              <a:rPr lang="en-US" dirty="0" smtClean="0">
                <a:latin typeface="Times New Roman" pitchFamily="18" charset="0"/>
                <a:cs typeface="Times New Roman" pitchFamily="18" charset="0"/>
              </a:rPr>
              <a:t> English offers the freedom to explore.</a:t>
            </a:r>
          </a:p>
          <a:p>
            <a:pPr marL="514350" indent="-514350" algn="just">
              <a:buFont typeface="Wingdings" pitchFamily="2" charset="2"/>
              <a:buChar char="v"/>
            </a:pPr>
            <a:r>
              <a:rPr lang="en-US" dirty="0" smtClean="0">
                <a:latin typeface="Times New Roman" pitchFamily="18" charset="0"/>
                <a:cs typeface="Times New Roman" pitchFamily="18" charset="0"/>
              </a:rPr>
              <a:t> English fosters creativity</a:t>
            </a:r>
          </a:p>
          <a:p>
            <a:pPr marL="514350" indent="-514350" algn="just">
              <a:buFont typeface="Wingdings" pitchFamily="2" charset="2"/>
              <a:buChar char="v"/>
            </a:pPr>
            <a:r>
              <a:rPr lang="en-US" dirty="0" smtClean="0">
                <a:latin typeface="Times New Roman" pitchFamily="18" charset="0"/>
                <a:cs typeface="Times New Roman" pitchFamily="18" charset="0"/>
              </a:rPr>
              <a:t> English enables learning</a:t>
            </a:r>
          </a:p>
          <a:p>
            <a:pPr marL="514350" indent="-514350" algn="just">
              <a:buFont typeface="Wingdings" pitchFamily="2" charset="2"/>
              <a:buChar char="v"/>
            </a:pPr>
            <a:r>
              <a:rPr lang="en-US" dirty="0" smtClean="0">
                <a:latin typeface="Times New Roman" pitchFamily="18" charset="0"/>
                <a:cs typeface="Times New Roman" pitchFamily="18" charset="0"/>
              </a:rPr>
              <a:t> English develops thinking</a:t>
            </a:r>
          </a:p>
          <a:p>
            <a:pPr marL="514350" indent="-514350" algn="just">
              <a:buFont typeface="Wingdings" pitchFamily="2" charset="2"/>
              <a:buChar char="v"/>
            </a:pPr>
            <a:r>
              <a:rPr lang="en-US" dirty="0" smtClean="0">
                <a:latin typeface="Times New Roman" pitchFamily="18" charset="0"/>
                <a:cs typeface="Times New Roman" pitchFamily="18" charset="0"/>
              </a:rPr>
              <a:t> English promotes participation</a:t>
            </a:r>
            <a:endParaRPr lang="en-US" dirty="0">
              <a:latin typeface="Times New Roman" pitchFamily="18" charset="0"/>
              <a:cs typeface="Times New Roman"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19800"/>
          </a:xfrm>
        </p:spPr>
        <p:txBody>
          <a:bodyPr>
            <a:normAutofit fontScale="92500" lnSpcReduction="20000"/>
          </a:bodyPr>
          <a:lstStyle/>
          <a:p>
            <a:pPr algn="just">
              <a:buNone/>
            </a:pPr>
            <a:r>
              <a:rPr lang="en-US" b="1" dirty="0" smtClean="0">
                <a:latin typeface="Times New Roman" pitchFamily="18" charset="0"/>
                <a:cs typeface="Times New Roman" pitchFamily="18" charset="0"/>
              </a:rPr>
              <a:t>Comparison of Skimming and Scanning</a:t>
            </a:r>
          </a:p>
          <a:p>
            <a:pPr algn="just">
              <a:buNone/>
            </a:pPr>
            <a:r>
              <a:rPr lang="en-US" dirty="0" smtClean="0">
                <a:latin typeface="Times New Roman" pitchFamily="18" charset="0"/>
                <a:cs typeface="Times New Roman" pitchFamily="18" charset="0"/>
              </a:rPr>
              <a:t>Skimming is a reading strategy used for developing reading skill. By using skimming strategy, students quickly survey the text to get </a:t>
            </a:r>
            <a:r>
              <a:rPr lang="en-US" b="1" i="1" dirty="0" smtClean="0">
                <a:latin typeface="Times New Roman" pitchFamily="18" charset="0"/>
                <a:cs typeface="Times New Roman" pitchFamily="18" charset="0"/>
              </a:rPr>
              <a:t>main idea</a:t>
            </a:r>
            <a:r>
              <a:rPr lang="en-US" dirty="0" smtClean="0">
                <a:latin typeface="Times New Roman" pitchFamily="18" charset="0"/>
                <a:cs typeface="Times New Roman" pitchFamily="18" charset="0"/>
              </a:rPr>
              <a:t>.</a:t>
            </a:r>
          </a:p>
          <a:p>
            <a:pPr algn="just">
              <a:buNone/>
            </a:pPr>
            <a:r>
              <a:rPr lang="en-US" dirty="0" smtClean="0">
                <a:latin typeface="Times New Roman" pitchFamily="18" charset="0"/>
                <a:cs typeface="Times New Roman" pitchFamily="18" charset="0"/>
              </a:rPr>
              <a:t>Scanning is similar to skimming, a reading skill used for developing reading by using scanning students make quick survey of the text “to find </a:t>
            </a:r>
            <a:r>
              <a:rPr lang="en-US" b="1" i="1" dirty="0" smtClean="0">
                <a:latin typeface="Times New Roman" pitchFamily="18" charset="0"/>
                <a:cs typeface="Times New Roman" pitchFamily="18" charset="0"/>
              </a:rPr>
              <a:t>specific information</a:t>
            </a:r>
            <a:r>
              <a:rPr lang="en-US" dirty="0" smtClean="0">
                <a:latin typeface="Times New Roman" pitchFamily="18" charset="0"/>
                <a:cs typeface="Times New Roman" pitchFamily="18" charset="0"/>
              </a:rPr>
              <a:t>”.</a:t>
            </a:r>
          </a:p>
          <a:p>
            <a:pPr algn="just">
              <a:buNone/>
            </a:pPr>
            <a:r>
              <a:rPr lang="en-US" dirty="0" smtClean="0">
                <a:latin typeface="Times New Roman" pitchFamily="18" charset="0"/>
                <a:cs typeface="Times New Roman" pitchFamily="18" charset="0"/>
              </a:rPr>
              <a:t>Intensive reading involves students in reading detail with specific learning aims and tasks. It is to learn the content of the subject. The learners read any information with concentration.</a:t>
            </a:r>
          </a:p>
          <a:p>
            <a:pPr algn="just">
              <a:buNone/>
            </a:pPr>
            <a:r>
              <a:rPr lang="en-US" dirty="0" smtClean="0">
                <a:latin typeface="Times New Roman" pitchFamily="18" charset="0"/>
                <a:cs typeface="Times New Roman" pitchFamily="18" charset="0"/>
              </a:rPr>
              <a:t>Extensive reading is reading for pleasure and gaining extra knowledge. For example, reading the story and reading books in library.</a:t>
            </a:r>
            <a:endParaRPr lang="en-US" dirty="0">
              <a:latin typeface="Times New Roman" pitchFamily="18" charset="0"/>
              <a:cs typeface="Times New Roman"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943600"/>
          </a:xfrm>
        </p:spPr>
        <p:txBody>
          <a:bodyPr/>
          <a:lstStyle/>
          <a:p>
            <a:pPr algn="just">
              <a:buNone/>
            </a:pPr>
            <a:r>
              <a:rPr lang="en-US" b="1" dirty="0" smtClean="0">
                <a:latin typeface="Times New Roman" pitchFamily="18" charset="0"/>
                <a:cs typeface="Times New Roman" pitchFamily="18" charset="0"/>
              </a:rPr>
              <a:t>METHODS OF TEACHING READING</a:t>
            </a:r>
          </a:p>
          <a:p>
            <a:pPr algn="just">
              <a:buNone/>
            </a:pPr>
            <a:r>
              <a:rPr lang="en-US" dirty="0" smtClean="0">
                <a:latin typeface="Times New Roman" pitchFamily="18" charset="0"/>
                <a:cs typeface="Times New Roman" pitchFamily="18" charset="0"/>
              </a:rPr>
              <a:t>1. The Alphabetic Method.</a:t>
            </a:r>
          </a:p>
          <a:p>
            <a:pPr algn="just">
              <a:buNone/>
            </a:pPr>
            <a:r>
              <a:rPr lang="en-US" dirty="0" smtClean="0">
                <a:latin typeface="Times New Roman" pitchFamily="18" charset="0"/>
                <a:cs typeface="Times New Roman" pitchFamily="18" charset="0"/>
              </a:rPr>
              <a:t>2. The phonic Method.</a:t>
            </a:r>
          </a:p>
          <a:p>
            <a:pPr algn="just">
              <a:buNone/>
            </a:pPr>
            <a:r>
              <a:rPr lang="en-US" dirty="0" smtClean="0">
                <a:latin typeface="Times New Roman" pitchFamily="18" charset="0"/>
                <a:cs typeface="Times New Roman" pitchFamily="18" charset="0"/>
              </a:rPr>
              <a:t>3. The word Method or the Look and the Say Method.</a:t>
            </a:r>
          </a:p>
          <a:p>
            <a:pPr algn="just">
              <a:buNone/>
            </a:pPr>
            <a:r>
              <a:rPr lang="en-US" dirty="0" smtClean="0">
                <a:latin typeface="Times New Roman" pitchFamily="18" charset="0"/>
                <a:cs typeface="Times New Roman" pitchFamily="18" charset="0"/>
              </a:rPr>
              <a:t>4. The Phrase Method.</a:t>
            </a:r>
          </a:p>
          <a:p>
            <a:pPr algn="just">
              <a:buNone/>
            </a:pPr>
            <a:r>
              <a:rPr lang="en-US" dirty="0" smtClean="0">
                <a:latin typeface="Times New Roman" pitchFamily="18" charset="0"/>
                <a:cs typeface="Times New Roman" pitchFamily="18" charset="0"/>
              </a:rPr>
              <a:t>5. The Sentence Method.</a:t>
            </a:r>
            <a:endParaRPr lang="en-US" dirty="0">
              <a:latin typeface="Times New Roman" pitchFamily="18" charset="0"/>
              <a:cs typeface="Times New Roman"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19800"/>
          </a:xfrm>
        </p:spPr>
        <p:txBody>
          <a:bodyPr>
            <a:normAutofit fontScale="92500" lnSpcReduction="10000"/>
          </a:bodyPr>
          <a:lstStyle/>
          <a:p>
            <a:pPr algn="just">
              <a:buNone/>
            </a:pPr>
            <a:r>
              <a:rPr lang="en-US" b="1" dirty="0" smtClean="0">
                <a:latin typeface="Times New Roman" pitchFamily="18" charset="0"/>
                <a:cs typeface="Times New Roman" pitchFamily="18" charset="0"/>
              </a:rPr>
              <a:t>Criteria for selection of English Reader</a:t>
            </a:r>
          </a:p>
          <a:p>
            <a:pPr algn="just">
              <a:buNone/>
            </a:pPr>
            <a:r>
              <a:rPr lang="en-US" b="1" dirty="0" smtClean="0">
                <a:latin typeface="Times New Roman" pitchFamily="18" charset="0"/>
                <a:cs typeface="Times New Roman" pitchFamily="18" charset="0"/>
              </a:rPr>
              <a:t>1. Subject matter: </a:t>
            </a:r>
            <a:r>
              <a:rPr lang="en-US" dirty="0" smtClean="0">
                <a:latin typeface="Times New Roman" pitchFamily="18" charset="0"/>
                <a:cs typeface="Times New Roman" pitchFamily="18" charset="0"/>
              </a:rPr>
              <a:t>It should be suitable for the students for whom the book is meant.</a:t>
            </a:r>
          </a:p>
          <a:p>
            <a:pPr algn="just">
              <a:buNone/>
            </a:pPr>
            <a:r>
              <a:rPr lang="en-US" b="1" dirty="0" smtClean="0">
                <a:latin typeface="Times New Roman" pitchFamily="18" charset="0"/>
                <a:cs typeface="Times New Roman" pitchFamily="18" charset="0"/>
              </a:rPr>
              <a:t>2. Style</a:t>
            </a:r>
            <a:r>
              <a:rPr lang="en-US" dirty="0" smtClean="0">
                <a:latin typeface="Times New Roman" pitchFamily="18" charset="0"/>
                <a:cs typeface="Times New Roman" pitchFamily="18" charset="0"/>
              </a:rPr>
              <a:t>: In the matter of style simple style should be used. Graded vocabulary and sentences should be there.</a:t>
            </a:r>
          </a:p>
          <a:p>
            <a:pPr algn="just">
              <a:buNone/>
            </a:pPr>
            <a:r>
              <a:rPr lang="en-US" b="1" dirty="0" smtClean="0">
                <a:latin typeface="Times New Roman" pitchFamily="18" charset="0"/>
                <a:cs typeface="Times New Roman" pitchFamily="18" charset="0"/>
              </a:rPr>
              <a:t>3. Form</a:t>
            </a:r>
            <a:r>
              <a:rPr lang="en-US" dirty="0" smtClean="0">
                <a:latin typeface="Times New Roman" pitchFamily="18" charset="0"/>
                <a:cs typeface="Times New Roman" pitchFamily="18" charset="0"/>
              </a:rPr>
              <a:t>: The form should be a model of composition with a beginning, middle and an end. Three should be some illustrations and pictures.</a:t>
            </a:r>
          </a:p>
          <a:p>
            <a:pPr algn="just">
              <a:buNone/>
            </a:pPr>
            <a:r>
              <a:rPr lang="en-US" b="1" dirty="0" smtClean="0">
                <a:latin typeface="Times New Roman" pitchFamily="18" charset="0"/>
                <a:cs typeface="Times New Roman" pitchFamily="18" charset="0"/>
              </a:rPr>
              <a:t>4. Exercises</a:t>
            </a:r>
            <a:r>
              <a:rPr lang="en-US" dirty="0" smtClean="0">
                <a:latin typeface="Times New Roman" pitchFamily="18" charset="0"/>
                <a:cs typeface="Times New Roman" pitchFamily="18" charset="0"/>
              </a:rPr>
              <a:t>: Notes and exercises must follow the lesson proper. Note should be short and suggestive.</a:t>
            </a:r>
          </a:p>
          <a:p>
            <a:pPr algn="just">
              <a:buNone/>
            </a:pPr>
            <a:r>
              <a:rPr lang="en-US" b="1" dirty="0" smtClean="0">
                <a:latin typeface="Times New Roman" pitchFamily="18" charset="0"/>
                <a:cs typeface="Times New Roman" pitchFamily="18" charset="0"/>
              </a:rPr>
              <a:t>5. Price</a:t>
            </a:r>
            <a:r>
              <a:rPr lang="en-US" dirty="0" smtClean="0">
                <a:latin typeface="Times New Roman" pitchFamily="18" charset="0"/>
                <a:cs typeface="Times New Roman" pitchFamily="18" charset="0"/>
              </a:rPr>
              <a:t>: The price of the book should be affordable.</a:t>
            </a:r>
            <a:endParaRPr lang="en-US" dirty="0">
              <a:latin typeface="Times New Roman" pitchFamily="18" charset="0"/>
              <a:cs typeface="Times New Roman"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019800"/>
          </a:xfrm>
        </p:spPr>
        <p:txBody>
          <a:bodyPr>
            <a:normAutofit/>
          </a:bodyPr>
          <a:lstStyle/>
          <a:p>
            <a:pPr algn="ctr">
              <a:buNone/>
            </a:pPr>
            <a:r>
              <a:rPr lang="en-US" b="1" dirty="0" smtClean="0">
                <a:latin typeface="Times New Roman" pitchFamily="18" charset="0"/>
                <a:cs typeface="Times New Roman" pitchFamily="18" charset="0"/>
              </a:rPr>
              <a:t>Unit – V: METHODS OF TEACHING ENGLISH</a:t>
            </a:r>
          </a:p>
          <a:p>
            <a:pPr algn="just">
              <a:buNone/>
            </a:pPr>
            <a:r>
              <a:rPr lang="en-US" dirty="0" smtClean="0">
                <a:latin typeface="Times New Roman" pitchFamily="18" charset="0"/>
                <a:cs typeface="Times New Roman" pitchFamily="18" charset="0"/>
              </a:rPr>
              <a:t>1. Various methods in teaching of English.</a:t>
            </a:r>
          </a:p>
          <a:p>
            <a:pPr algn="just">
              <a:buNone/>
            </a:pPr>
            <a:r>
              <a:rPr lang="en-US" dirty="0" smtClean="0">
                <a:latin typeface="Times New Roman" pitchFamily="18" charset="0"/>
                <a:cs typeface="Times New Roman" pitchFamily="18" charset="0"/>
              </a:rPr>
              <a:t>2. Different kinds of approaches in teaching of English.</a:t>
            </a:r>
          </a:p>
          <a:p>
            <a:pPr algn="just">
              <a:buNone/>
            </a:pPr>
            <a:r>
              <a:rPr lang="en-US" dirty="0" smtClean="0">
                <a:latin typeface="Times New Roman" pitchFamily="18" charset="0"/>
                <a:cs typeface="Times New Roman" pitchFamily="18" charset="0"/>
              </a:rPr>
              <a:t>3. Various teaching resources/aids.</a:t>
            </a:r>
          </a:p>
          <a:p>
            <a:pPr algn="just">
              <a:buNone/>
            </a:pPr>
            <a:r>
              <a:rPr lang="en-US" dirty="0" smtClean="0">
                <a:latin typeface="Times New Roman" pitchFamily="18" charset="0"/>
                <a:cs typeface="Times New Roman" pitchFamily="18" charset="0"/>
              </a:rPr>
              <a:t>4. The recent trends in teaching of English.</a:t>
            </a:r>
            <a:endParaRPr lang="en-US" dirty="0">
              <a:latin typeface="Times New Roman" pitchFamily="18" charset="0"/>
              <a:cs typeface="Times New Roman" pitchFamily="18"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228600"/>
            <a:ext cx="8458200" cy="6324600"/>
          </a:xfrm>
        </p:spPr>
        <p:txBody>
          <a:bodyPr>
            <a:normAutofit fontScale="70000" lnSpcReduction="20000"/>
          </a:bodyPr>
          <a:lstStyle/>
          <a:p>
            <a:pPr algn="just">
              <a:buNone/>
            </a:pPr>
            <a:r>
              <a:rPr lang="en-US" b="1" dirty="0" smtClean="0">
                <a:latin typeface="Times New Roman" pitchFamily="18" charset="0"/>
                <a:cs typeface="Times New Roman" pitchFamily="18" charset="0"/>
              </a:rPr>
              <a:t>METHODS</a:t>
            </a:r>
          </a:p>
          <a:p>
            <a:pPr algn="just">
              <a:buNone/>
            </a:pPr>
            <a:r>
              <a:rPr lang="en-US" b="1" dirty="0" smtClean="0">
                <a:latin typeface="Times New Roman" pitchFamily="18" charset="0"/>
                <a:cs typeface="Times New Roman" pitchFamily="18" charset="0"/>
              </a:rPr>
              <a:t>1. Grammar –Translation Method</a:t>
            </a:r>
          </a:p>
          <a:p>
            <a:pPr algn="just">
              <a:buNone/>
            </a:pPr>
            <a:r>
              <a:rPr lang="en-US" dirty="0" smtClean="0">
                <a:latin typeface="Times New Roman" pitchFamily="18" charset="0"/>
                <a:cs typeface="Times New Roman" pitchFamily="18" charset="0"/>
              </a:rPr>
              <a:t>Grammar should be taught deductively that is grammar should be at first presented and studied and then practiced through a translation exercise.</a:t>
            </a:r>
          </a:p>
          <a:p>
            <a:pPr algn="just">
              <a:buNone/>
            </a:pPr>
            <a:r>
              <a:rPr lang="en-US" b="1" dirty="0" smtClean="0">
                <a:latin typeface="Times New Roman" pitchFamily="18" charset="0"/>
                <a:cs typeface="Times New Roman" pitchFamily="18" charset="0"/>
              </a:rPr>
              <a:t>2. Bilingual method</a:t>
            </a:r>
            <a:r>
              <a:rPr lang="en-US" dirty="0" smtClean="0">
                <a:latin typeface="Times New Roman" pitchFamily="18" charset="0"/>
                <a:cs typeface="Times New Roman" pitchFamily="18" charset="0"/>
              </a:rPr>
              <a:t>: Starting with the reproduction / performance of a basic dialogue.</a:t>
            </a:r>
          </a:p>
          <a:p>
            <a:pPr algn="just">
              <a:buNone/>
            </a:pPr>
            <a:r>
              <a:rPr lang="en-US" b="1" dirty="0" smtClean="0">
                <a:latin typeface="Times New Roman" pitchFamily="18" charset="0"/>
                <a:cs typeface="Times New Roman" pitchFamily="18" charset="0"/>
              </a:rPr>
              <a:t>3. Direct method</a:t>
            </a:r>
            <a:r>
              <a:rPr lang="en-US" dirty="0" smtClean="0">
                <a:latin typeface="Times New Roman" pitchFamily="18" charset="0"/>
                <a:cs typeface="Times New Roman" pitchFamily="18" charset="0"/>
              </a:rPr>
              <a:t>: The method aims at intense oral interaction in the classroom, so as to develop oral communication skills of the student.</a:t>
            </a:r>
          </a:p>
          <a:p>
            <a:pPr algn="just">
              <a:buNone/>
            </a:pPr>
            <a:r>
              <a:rPr lang="en-US" b="1" dirty="0" smtClean="0">
                <a:latin typeface="Times New Roman" pitchFamily="18" charset="0"/>
                <a:cs typeface="Times New Roman" pitchFamily="18" charset="0"/>
              </a:rPr>
              <a:t>4. Audio Lingual Method: </a:t>
            </a:r>
            <a:r>
              <a:rPr lang="en-US" dirty="0" smtClean="0">
                <a:latin typeface="Times New Roman" pitchFamily="18" charset="0"/>
                <a:cs typeface="Times New Roman" pitchFamily="18" charset="0"/>
              </a:rPr>
              <a:t>The term ‘audio lingual’ was coined by professor Nelson Brooks in 1964. The army programmes was to make the students attain conversational proficiency in a variety of foreign languages.</a:t>
            </a:r>
          </a:p>
          <a:p>
            <a:pPr algn="just">
              <a:buNone/>
            </a:pPr>
            <a:r>
              <a:rPr lang="en-US" dirty="0" smtClean="0">
                <a:latin typeface="Times New Roman" pitchFamily="18" charset="0"/>
                <a:cs typeface="Times New Roman" pitchFamily="18" charset="0"/>
              </a:rPr>
              <a:t>5</a:t>
            </a:r>
            <a:r>
              <a:rPr lang="en-US" b="1" dirty="0" smtClean="0">
                <a:latin typeface="Times New Roman" pitchFamily="18" charset="0"/>
                <a:cs typeface="Times New Roman" pitchFamily="18" charset="0"/>
              </a:rPr>
              <a:t>. Dr. West’s New Method</a:t>
            </a:r>
          </a:p>
          <a:p>
            <a:pPr algn="just">
              <a:buNone/>
            </a:pPr>
            <a:r>
              <a:rPr lang="en-US" dirty="0" smtClean="0">
                <a:latin typeface="Times New Roman" pitchFamily="18" charset="0"/>
                <a:cs typeface="Times New Roman" pitchFamily="18" charset="0"/>
              </a:rPr>
              <a:t>Dr. Michael West has laid a great deal of importance to Reading. He has said that for Indian pupils Silent reading is important, no doubt, but Loud Reading is equally important. In this method a good deal of importance has been attached to the art of speaking and reading together as they are interrelated.</a:t>
            </a:r>
            <a:endParaRPr lang="en-US" dirty="0">
              <a:latin typeface="Times New Roman" pitchFamily="18" charset="0"/>
              <a:cs typeface="Times New Roman" pitchFamily="18"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19800"/>
          </a:xfrm>
        </p:spPr>
        <p:txBody>
          <a:bodyPr/>
          <a:lstStyle/>
          <a:p>
            <a:pPr algn="just">
              <a:buNone/>
            </a:pPr>
            <a:r>
              <a:rPr lang="en-US" b="1" dirty="0" smtClean="0">
                <a:latin typeface="Times New Roman" pitchFamily="18" charset="0"/>
                <a:cs typeface="Times New Roman" pitchFamily="18" charset="0"/>
              </a:rPr>
              <a:t>Other Methods in Teaching English</a:t>
            </a:r>
          </a:p>
          <a:p>
            <a:pPr marL="514350" indent="-514350" algn="just">
              <a:buAutoNum type="arabicPeriod"/>
            </a:pPr>
            <a:r>
              <a:rPr lang="en-US" dirty="0" smtClean="0">
                <a:latin typeface="Times New Roman" pitchFamily="18" charset="0"/>
                <a:cs typeface="Times New Roman" pitchFamily="18" charset="0"/>
              </a:rPr>
              <a:t>Silent way method</a:t>
            </a:r>
          </a:p>
          <a:p>
            <a:pPr marL="514350" indent="-514350" algn="just">
              <a:buNone/>
            </a:pPr>
            <a:r>
              <a:rPr lang="en-US" dirty="0" smtClean="0">
                <a:latin typeface="Times New Roman" pitchFamily="18" charset="0"/>
                <a:cs typeface="Times New Roman" pitchFamily="18" charset="0"/>
              </a:rPr>
              <a:t>2. Total physical response (TPR),</a:t>
            </a:r>
          </a:p>
          <a:p>
            <a:pPr marL="514350" indent="-514350" algn="just">
              <a:buNone/>
            </a:pPr>
            <a:r>
              <a:rPr lang="en-US" dirty="0" smtClean="0">
                <a:latin typeface="Times New Roman" pitchFamily="18" charset="0"/>
                <a:cs typeface="Times New Roman" pitchFamily="18" charset="0"/>
              </a:rPr>
              <a:t>3. Dogme language teaching</a:t>
            </a:r>
          </a:p>
          <a:p>
            <a:pPr marL="514350" indent="-514350" algn="just">
              <a:buNone/>
            </a:pPr>
            <a:r>
              <a:rPr lang="en-US" dirty="0" smtClean="0">
                <a:latin typeface="Times New Roman" pitchFamily="18" charset="0"/>
                <a:cs typeface="Times New Roman" pitchFamily="18" charset="0"/>
              </a:rPr>
              <a:t>4. Pimsleur language learning method</a:t>
            </a:r>
          </a:p>
          <a:p>
            <a:pPr marL="514350" indent="-514350" algn="just">
              <a:buNone/>
            </a:pPr>
            <a:r>
              <a:rPr lang="en-US" dirty="0" smtClean="0">
                <a:latin typeface="Times New Roman" pitchFamily="18" charset="0"/>
                <a:cs typeface="Times New Roman" pitchFamily="18" charset="0"/>
              </a:rPr>
              <a:t>5. Michel Thomas method.</a:t>
            </a:r>
          </a:p>
          <a:p>
            <a:pPr marL="514350" indent="-514350" algn="just">
              <a:buNone/>
            </a:pPr>
            <a:endParaRPr lang="en-US" dirty="0">
              <a:latin typeface="Times New Roman" pitchFamily="18" charset="0"/>
              <a:cs typeface="Times New Roman" pitchFamily="18"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96000"/>
          </a:xfrm>
        </p:spPr>
        <p:txBody>
          <a:bodyPr>
            <a:normAutofit fontScale="92500" lnSpcReduction="20000"/>
          </a:bodyPr>
          <a:lstStyle/>
          <a:p>
            <a:pPr algn="just">
              <a:buNone/>
            </a:pPr>
            <a:r>
              <a:rPr lang="en-US" b="1" dirty="0" smtClean="0">
                <a:latin typeface="Times New Roman" pitchFamily="18" charset="0"/>
                <a:cs typeface="Times New Roman" pitchFamily="18" charset="0"/>
              </a:rPr>
              <a:t>APPROACHES</a:t>
            </a:r>
          </a:p>
          <a:p>
            <a:pPr algn="just">
              <a:buNone/>
            </a:pPr>
            <a:r>
              <a:rPr lang="en-US" b="1" dirty="0" smtClean="0">
                <a:latin typeface="Times New Roman" pitchFamily="18" charset="0"/>
                <a:cs typeface="Times New Roman" pitchFamily="18" charset="0"/>
              </a:rPr>
              <a:t>Structural Approach: </a:t>
            </a:r>
            <a:r>
              <a:rPr lang="en-US" dirty="0" smtClean="0">
                <a:latin typeface="Times New Roman" pitchFamily="18" charset="0"/>
                <a:cs typeface="Times New Roman" pitchFamily="18" charset="0"/>
              </a:rPr>
              <a:t>Structural approach in teaching of English means approaching English on the basic of structures.</a:t>
            </a:r>
          </a:p>
          <a:p>
            <a:pPr algn="just">
              <a:buNone/>
            </a:pPr>
            <a:r>
              <a:rPr lang="en-US" b="1" dirty="0" smtClean="0">
                <a:latin typeface="Times New Roman" pitchFamily="18" charset="0"/>
                <a:cs typeface="Times New Roman" pitchFamily="18" charset="0"/>
              </a:rPr>
              <a:t>Situational Approach</a:t>
            </a:r>
            <a:r>
              <a:rPr lang="en-US" dirty="0" smtClean="0">
                <a:latin typeface="Times New Roman" pitchFamily="18" charset="0"/>
                <a:cs typeface="Times New Roman" pitchFamily="18" charset="0"/>
              </a:rPr>
              <a:t>: In this approach English is basically taught in the same way in which the child learns his own mother tongue.</a:t>
            </a:r>
          </a:p>
          <a:p>
            <a:pPr algn="just">
              <a:buNone/>
            </a:pPr>
            <a:r>
              <a:rPr lang="en-US" b="1" dirty="0" smtClean="0">
                <a:latin typeface="Times New Roman" pitchFamily="18" charset="0"/>
                <a:cs typeface="Times New Roman" pitchFamily="18" charset="0"/>
              </a:rPr>
              <a:t>Communicative Approach: </a:t>
            </a:r>
            <a:r>
              <a:rPr lang="en-US" dirty="0" smtClean="0">
                <a:latin typeface="Times New Roman" pitchFamily="18" charset="0"/>
                <a:cs typeface="Times New Roman" pitchFamily="18" charset="0"/>
              </a:rPr>
              <a:t>The communicative approach is based on the idea that learning language successfully comes through having to communicate real meaning. </a:t>
            </a:r>
          </a:p>
          <a:p>
            <a:pPr algn="just">
              <a:buNone/>
            </a:pPr>
            <a:r>
              <a:rPr lang="en-US" b="1" dirty="0" smtClean="0">
                <a:latin typeface="Times New Roman" pitchFamily="18" charset="0"/>
                <a:cs typeface="Times New Roman" pitchFamily="18" charset="0"/>
              </a:rPr>
              <a:t>Eclectic Approach</a:t>
            </a:r>
            <a:r>
              <a:rPr lang="en-US" dirty="0" smtClean="0">
                <a:latin typeface="Times New Roman" pitchFamily="18" charset="0"/>
                <a:cs typeface="Times New Roman" pitchFamily="18" charset="0"/>
              </a:rPr>
              <a:t>: Eclectic approach means the collections of all the good points of different methods and then using them for teaching something.</a:t>
            </a:r>
          </a:p>
          <a:p>
            <a:pPr algn="just">
              <a:buNone/>
            </a:pPr>
            <a:endParaRPr lang="en-US" dirty="0" smtClean="0">
              <a:latin typeface="Times New Roman" pitchFamily="18" charset="0"/>
              <a:cs typeface="Times New Roman" pitchFamily="18" charset="0"/>
            </a:endParaRPr>
          </a:p>
          <a:p>
            <a:pPr algn="just">
              <a:buNone/>
            </a:pPr>
            <a:endParaRPr lang="en-US" dirty="0">
              <a:latin typeface="Times New Roman" pitchFamily="18" charset="0"/>
              <a:cs typeface="Times New Roman" pitchFamily="18"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96000"/>
          </a:xfrm>
        </p:spPr>
        <p:txBody>
          <a:bodyPr>
            <a:normAutofit fontScale="92500" lnSpcReduction="20000"/>
          </a:bodyPr>
          <a:lstStyle/>
          <a:p>
            <a:pPr algn="just">
              <a:buNone/>
            </a:pPr>
            <a:r>
              <a:rPr lang="en-US" b="1" dirty="0" smtClean="0">
                <a:latin typeface="Times New Roman" pitchFamily="18" charset="0"/>
                <a:cs typeface="Times New Roman" pitchFamily="18" charset="0"/>
              </a:rPr>
              <a:t>Recent trends in communicative approach</a:t>
            </a:r>
          </a:p>
          <a:p>
            <a:pPr algn="just">
              <a:buNone/>
            </a:pPr>
            <a:r>
              <a:rPr lang="en-US" b="1" dirty="0" smtClean="0">
                <a:latin typeface="Times New Roman" pitchFamily="18" charset="0"/>
                <a:cs typeface="Times New Roman" pitchFamily="18" charset="0"/>
              </a:rPr>
              <a:t>Content based instruction: </a:t>
            </a:r>
            <a:r>
              <a:rPr lang="en-US" dirty="0" smtClean="0">
                <a:latin typeface="Times New Roman" pitchFamily="18" charset="0"/>
                <a:cs typeface="Times New Roman" pitchFamily="18" charset="0"/>
              </a:rPr>
              <a:t>Learning a new language can be difficult. Content-based instruction is a powerful tool for language instruction. Content-based instruction focuses on content rather than language.</a:t>
            </a:r>
          </a:p>
          <a:p>
            <a:pPr algn="just">
              <a:buNone/>
            </a:pPr>
            <a:r>
              <a:rPr lang="en-US" b="1" dirty="0" smtClean="0">
                <a:latin typeface="Times New Roman" pitchFamily="18" charset="0"/>
                <a:cs typeface="Times New Roman" pitchFamily="18" charset="0"/>
              </a:rPr>
              <a:t>Task based Instruction: TBI</a:t>
            </a:r>
            <a:r>
              <a:rPr lang="en-US" dirty="0" smtClean="0">
                <a:latin typeface="Times New Roman" pitchFamily="18" charset="0"/>
                <a:cs typeface="Times New Roman" pitchFamily="18" charset="0"/>
              </a:rPr>
              <a:t> claims that language learning will result from creating the right kinds of interactional processes in the classroom, and the best way to create these is to use specially designed instructional tasks.</a:t>
            </a:r>
          </a:p>
          <a:p>
            <a:pPr algn="just">
              <a:buNone/>
            </a:pPr>
            <a:r>
              <a:rPr lang="en-US" b="1" dirty="0" smtClean="0">
                <a:latin typeface="Times New Roman" pitchFamily="18" charset="0"/>
                <a:cs typeface="Times New Roman" pitchFamily="18" charset="0"/>
              </a:rPr>
              <a:t>Text based Instruction: </a:t>
            </a:r>
            <a:r>
              <a:rPr lang="en-US" dirty="0" smtClean="0">
                <a:latin typeface="Times New Roman" pitchFamily="18" charset="0"/>
                <a:cs typeface="Times New Roman" pitchFamily="18" charset="0"/>
              </a:rPr>
              <a:t>The second level of learning that occurs with text-based instruction is that of learning content through interaction with texts.</a:t>
            </a:r>
            <a:endParaRPr lang="en-US" dirty="0">
              <a:latin typeface="Times New Roman" pitchFamily="18" charset="0"/>
              <a:cs typeface="Times New Roman" pitchFamily="18"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791200"/>
          </a:xfrm>
        </p:spPr>
        <p:txBody>
          <a:bodyPr>
            <a:normAutofit/>
          </a:bodyPr>
          <a:lstStyle/>
          <a:p>
            <a:pPr algn="just">
              <a:buNone/>
            </a:pPr>
            <a:r>
              <a:rPr lang="en-US" b="1" dirty="0" smtClean="0">
                <a:latin typeface="Times New Roman" pitchFamily="18" charset="0"/>
                <a:cs typeface="Times New Roman" pitchFamily="18" charset="0"/>
              </a:rPr>
              <a:t>Recent trends in teaching English: </a:t>
            </a:r>
            <a:r>
              <a:rPr lang="en-US" dirty="0" smtClean="0">
                <a:latin typeface="Times New Roman" pitchFamily="18" charset="0"/>
                <a:cs typeface="Times New Roman" pitchFamily="18" charset="0"/>
              </a:rPr>
              <a:t>Learner-centered teaching model</a:t>
            </a:r>
          </a:p>
          <a:p>
            <a:pPr algn="just">
              <a:buNone/>
            </a:pPr>
            <a:r>
              <a:rPr lang="en-US" b="1" dirty="0" smtClean="0">
                <a:latin typeface="Times New Roman" pitchFamily="18" charset="0"/>
                <a:cs typeface="Times New Roman" pitchFamily="18" charset="0"/>
              </a:rPr>
              <a:t>Resources in teaching English</a:t>
            </a:r>
          </a:p>
          <a:p>
            <a:pPr algn="just">
              <a:buFont typeface="Wingdings" pitchFamily="2" charset="2"/>
              <a:buChar char="ü"/>
            </a:pPr>
            <a:r>
              <a:rPr lang="en-US" dirty="0" smtClean="0">
                <a:latin typeface="Times New Roman" pitchFamily="18" charset="0"/>
                <a:cs typeface="Times New Roman" pitchFamily="18" charset="0"/>
              </a:rPr>
              <a:t>Teacher made Aids</a:t>
            </a:r>
          </a:p>
          <a:p>
            <a:pPr algn="just">
              <a:buFont typeface="Wingdings" pitchFamily="2" charset="2"/>
              <a:buChar char="ü"/>
            </a:pPr>
            <a:r>
              <a:rPr lang="en-US" dirty="0" smtClean="0">
                <a:latin typeface="Times New Roman" pitchFamily="18" charset="0"/>
                <a:cs typeface="Times New Roman" pitchFamily="18" charset="0"/>
              </a:rPr>
              <a:t>Flash cards</a:t>
            </a:r>
          </a:p>
          <a:p>
            <a:pPr algn="just">
              <a:buFont typeface="Wingdings" pitchFamily="2" charset="2"/>
              <a:buChar char="ü"/>
            </a:pPr>
            <a:r>
              <a:rPr lang="en-US" dirty="0" smtClean="0">
                <a:latin typeface="Times New Roman" pitchFamily="18" charset="0"/>
                <a:cs typeface="Times New Roman" pitchFamily="18" charset="0"/>
              </a:rPr>
              <a:t>Pictures</a:t>
            </a:r>
          </a:p>
          <a:p>
            <a:pPr algn="just">
              <a:buFont typeface="Wingdings" pitchFamily="2" charset="2"/>
              <a:buChar char="ü"/>
            </a:pPr>
            <a:r>
              <a:rPr lang="en-US" dirty="0" smtClean="0">
                <a:latin typeface="Times New Roman" pitchFamily="18" charset="0"/>
                <a:cs typeface="Times New Roman" pitchFamily="18" charset="0"/>
              </a:rPr>
              <a:t>Charts</a:t>
            </a:r>
          </a:p>
          <a:p>
            <a:pPr algn="just">
              <a:buFont typeface="Wingdings" pitchFamily="2" charset="2"/>
              <a:buChar char="ü"/>
            </a:pPr>
            <a:r>
              <a:rPr lang="en-US" dirty="0" smtClean="0">
                <a:latin typeface="Times New Roman" pitchFamily="18" charset="0"/>
                <a:cs typeface="Times New Roman" pitchFamily="18" charset="0"/>
              </a:rPr>
              <a:t>Models</a:t>
            </a:r>
          </a:p>
          <a:p>
            <a:pPr algn="just">
              <a:buFont typeface="Wingdings" pitchFamily="2" charset="2"/>
              <a:buChar char="ü"/>
            </a:pPr>
            <a:r>
              <a:rPr lang="en-US" dirty="0" smtClean="0">
                <a:latin typeface="Times New Roman" pitchFamily="18" charset="0"/>
                <a:cs typeface="Times New Roman" pitchFamily="18" charset="0"/>
              </a:rPr>
              <a:t>Blackboard</a:t>
            </a:r>
            <a:endParaRPr lang="en-US" dirty="0">
              <a:latin typeface="Times New Roman" pitchFamily="18" charset="0"/>
              <a:cs typeface="Times New Roman" pitchFamily="18"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19800"/>
          </a:xfrm>
        </p:spPr>
        <p:txBody>
          <a:bodyPr>
            <a:normAutofit fontScale="85000" lnSpcReduction="20000"/>
          </a:bodyPr>
          <a:lstStyle/>
          <a:p>
            <a:pPr algn="just">
              <a:buNone/>
            </a:pPr>
            <a:r>
              <a:rPr lang="en-US" b="1" dirty="0" smtClean="0">
                <a:latin typeface="Times New Roman" pitchFamily="18" charset="0"/>
                <a:cs typeface="Times New Roman" pitchFamily="18" charset="0"/>
              </a:rPr>
              <a:t>Mechanical Aids</a:t>
            </a:r>
          </a:p>
          <a:p>
            <a:pPr algn="just"/>
            <a:r>
              <a:rPr lang="en-US" dirty="0" smtClean="0">
                <a:latin typeface="Times New Roman" pitchFamily="18" charset="0"/>
                <a:cs typeface="Times New Roman" pitchFamily="18" charset="0"/>
              </a:rPr>
              <a:t>Overhead Projector</a:t>
            </a:r>
          </a:p>
          <a:p>
            <a:pPr algn="just"/>
            <a:r>
              <a:rPr lang="en-US" dirty="0" smtClean="0">
                <a:latin typeface="Times New Roman" pitchFamily="18" charset="0"/>
                <a:cs typeface="Times New Roman" pitchFamily="18" charset="0"/>
              </a:rPr>
              <a:t>Tape recorder</a:t>
            </a:r>
          </a:p>
          <a:p>
            <a:pPr algn="just"/>
            <a:r>
              <a:rPr lang="en-US" dirty="0" smtClean="0">
                <a:latin typeface="Times New Roman" pitchFamily="18" charset="0"/>
                <a:cs typeface="Times New Roman" pitchFamily="18" charset="0"/>
              </a:rPr>
              <a:t>Radio</a:t>
            </a:r>
          </a:p>
          <a:p>
            <a:pPr algn="just"/>
            <a:r>
              <a:rPr lang="en-US" dirty="0" smtClean="0">
                <a:latin typeface="Times New Roman" pitchFamily="18" charset="0"/>
                <a:cs typeface="Times New Roman" pitchFamily="18" charset="0"/>
              </a:rPr>
              <a:t>Television</a:t>
            </a:r>
          </a:p>
          <a:p>
            <a:pPr algn="just"/>
            <a:r>
              <a:rPr lang="en-US" dirty="0" smtClean="0">
                <a:latin typeface="Times New Roman" pitchFamily="18" charset="0"/>
                <a:cs typeface="Times New Roman" pitchFamily="18" charset="0"/>
              </a:rPr>
              <a:t>Language lab</a:t>
            </a:r>
          </a:p>
          <a:p>
            <a:pPr algn="just"/>
            <a:r>
              <a:rPr lang="en-US" dirty="0" smtClean="0">
                <a:latin typeface="Times New Roman" pitchFamily="18" charset="0"/>
                <a:cs typeface="Times New Roman" pitchFamily="18" charset="0"/>
              </a:rPr>
              <a:t>Power point presentation</a:t>
            </a:r>
          </a:p>
          <a:p>
            <a:pPr algn="just"/>
            <a:r>
              <a:rPr lang="en-US" dirty="0" smtClean="0">
                <a:latin typeface="Times New Roman" pitchFamily="18" charset="0"/>
                <a:cs typeface="Times New Roman" pitchFamily="18" charset="0"/>
              </a:rPr>
              <a:t>Websites for teaching English</a:t>
            </a:r>
          </a:p>
          <a:p>
            <a:pPr algn="just"/>
            <a:r>
              <a:rPr lang="en-US" dirty="0" smtClean="0">
                <a:latin typeface="Times New Roman" pitchFamily="18" charset="0"/>
                <a:cs typeface="Times New Roman" pitchFamily="18" charset="0"/>
              </a:rPr>
              <a:t>Multimedia</a:t>
            </a:r>
          </a:p>
          <a:p>
            <a:pPr algn="just"/>
            <a:r>
              <a:rPr lang="en-US" dirty="0" smtClean="0">
                <a:latin typeface="Times New Roman" pitchFamily="18" charset="0"/>
                <a:cs typeface="Times New Roman" pitchFamily="18" charset="0"/>
              </a:rPr>
              <a:t>Internet for teaching English</a:t>
            </a:r>
          </a:p>
          <a:p>
            <a:pPr algn="just"/>
            <a:r>
              <a:rPr lang="en-US" dirty="0" smtClean="0">
                <a:latin typeface="Times New Roman" pitchFamily="18" charset="0"/>
                <a:cs typeface="Times New Roman" pitchFamily="18" charset="0"/>
              </a:rPr>
              <a:t>Newspaper articles in language class</a:t>
            </a:r>
          </a:p>
          <a:p>
            <a:pPr algn="just"/>
            <a:r>
              <a:rPr lang="en-US" dirty="0" smtClean="0">
                <a:latin typeface="Times New Roman" pitchFamily="18" charset="0"/>
                <a:cs typeface="Times New Roman" pitchFamily="18" charset="0"/>
              </a:rPr>
              <a:t>Mobiles to learn English</a:t>
            </a:r>
          </a:p>
          <a:p>
            <a:pPr algn="just"/>
            <a:r>
              <a:rPr lang="en-US" dirty="0" smtClean="0">
                <a:latin typeface="Times New Roman" pitchFamily="18" charset="0"/>
                <a:cs typeface="Times New Roman" pitchFamily="18" charset="0"/>
              </a:rPr>
              <a:t>Films in learning English</a:t>
            </a:r>
          </a:p>
          <a:p>
            <a:pPr algn="just"/>
            <a:r>
              <a:rPr lang="en-US" dirty="0" smtClean="0">
                <a:latin typeface="Times New Roman" pitchFamily="18" charset="0"/>
                <a:cs typeface="Times New Roman" pitchFamily="18" charset="0"/>
              </a:rPr>
              <a:t>English clubs.</a:t>
            </a:r>
            <a:endParaRPr lang="en-US"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172200"/>
          </a:xfrm>
        </p:spPr>
        <p:txBody>
          <a:bodyPr/>
          <a:lstStyle/>
          <a:p>
            <a:pPr algn="just">
              <a:buNone/>
            </a:pPr>
            <a:r>
              <a:rPr lang="en-US" b="1" dirty="0" smtClean="0">
                <a:latin typeface="Times New Roman" pitchFamily="18" charset="0"/>
                <a:cs typeface="Times New Roman" pitchFamily="18" charset="0"/>
              </a:rPr>
              <a:t>FOUR AIMS OF TEACHING ENGLISH</a:t>
            </a:r>
          </a:p>
          <a:p>
            <a:pPr algn="just">
              <a:buNone/>
            </a:pPr>
            <a:r>
              <a:rPr lang="en-US" dirty="0" smtClean="0">
                <a:latin typeface="Times New Roman" pitchFamily="18" charset="0"/>
                <a:cs typeface="Times New Roman" pitchFamily="18" charset="0"/>
              </a:rPr>
              <a:t>1. To enable the students to understand English when spoken.</a:t>
            </a:r>
          </a:p>
          <a:p>
            <a:pPr algn="just">
              <a:buNone/>
            </a:pPr>
            <a:r>
              <a:rPr lang="en-US" dirty="0" smtClean="0">
                <a:latin typeface="Times New Roman" pitchFamily="18" charset="0"/>
                <a:cs typeface="Times New Roman" pitchFamily="18" charset="0"/>
              </a:rPr>
              <a:t>2. To enable them to speak English.</a:t>
            </a:r>
          </a:p>
          <a:p>
            <a:pPr algn="just">
              <a:buNone/>
            </a:pPr>
            <a:r>
              <a:rPr lang="en-US" dirty="0" smtClean="0">
                <a:latin typeface="Times New Roman" pitchFamily="18" charset="0"/>
                <a:cs typeface="Times New Roman" pitchFamily="18" charset="0"/>
              </a:rPr>
              <a:t>3. To enable them to read English.</a:t>
            </a:r>
          </a:p>
          <a:p>
            <a:pPr algn="just">
              <a:buNone/>
            </a:pPr>
            <a:r>
              <a:rPr lang="en-US" dirty="0" smtClean="0">
                <a:latin typeface="Times New Roman" pitchFamily="18" charset="0"/>
                <a:cs typeface="Times New Roman" pitchFamily="18" charset="0"/>
              </a:rPr>
              <a:t>4. To enable them to write English.</a:t>
            </a:r>
          </a:p>
          <a:p>
            <a:pPr algn="just">
              <a:buNone/>
            </a:pPr>
            <a:endParaRPr lang="en-US" dirty="0">
              <a:latin typeface="Times New Roman" pitchFamily="18" charset="0"/>
              <a:cs typeface="Times New Roman" pitchFamily="18"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96000"/>
          </a:xfrm>
        </p:spPr>
        <p:txBody>
          <a:bodyPr>
            <a:normAutofit fontScale="85000" lnSpcReduction="20000"/>
          </a:bodyPr>
          <a:lstStyle/>
          <a:p>
            <a:pPr algn="just">
              <a:buNone/>
            </a:pPr>
            <a:r>
              <a:rPr lang="en-US" b="1" dirty="0" smtClean="0">
                <a:latin typeface="Times New Roman" pitchFamily="18" charset="0"/>
                <a:cs typeface="Times New Roman" pitchFamily="18" charset="0"/>
              </a:rPr>
              <a:t>Qualities of a good English language textbook:</a:t>
            </a:r>
          </a:p>
          <a:p>
            <a:pPr algn="just">
              <a:buNone/>
            </a:pPr>
            <a:r>
              <a:rPr lang="en-US" dirty="0" smtClean="0">
                <a:latin typeface="Times New Roman" pitchFamily="18" charset="0"/>
                <a:cs typeface="Times New Roman" pitchFamily="18" charset="0"/>
              </a:rPr>
              <a:t>The English reader is as important as a language teacher, as it provides the contents of teaching. It helps teachers revise and strengthen the language material already taught. The textbook is the most important tool in the hands of the language teacher.</a:t>
            </a:r>
          </a:p>
          <a:p>
            <a:pPr algn="just">
              <a:buNone/>
            </a:pPr>
            <a:r>
              <a:rPr lang="en-US" dirty="0" smtClean="0">
                <a:latin typeface="Times New Roman" pitchFamily="18" charset="0"/>
                <a:cs typeface="Times New Roman" pitchFamily="18" charset="0"/>
              </a:rPr>
              <a:t>1. The language teachers must know the criteria of a textbook.</a:t>
            </a:r>
          </a:p>
          <a:p>
            <a:pPr algn="just">
              <a:buNone/>
            </a:pPr>
            <a:r>
              <a:rPr lang="en-US" dirty="0" smtClean="0">
                <a:latin typeface="Times New Roman" pitchFamily="18" charset="0"/>
                <a:cs typeface="Times New Roman" pitchFamily="18" charset="0"/>
              </a:rPr>
              <a:t>2. The subject matter should be suitable to the students for whom the book is meant.</a:t>
            </a:r>
          </a:p>
          <a:p>
            <a:pPr algn="just">
              <a:buNone/>
            </a:pPr>
            <a:r>
              <a:rPr lang="en-US" dirty="0" smtClean="0">
                <a:latin typeface="Times New Roman" pitchFamily="18" charset="0"/>
                <a:cs typeface="Times New Roman" pitchFamily="18" charset="0"/>
              </a:rPr>
              <a:t>3. The presentation of the subject matter should be popular style.</a:t>
            </a:r>
          </a:p>
          <a:p>
            <a:pPr algn="just">
              <a:buNone/>
            </a:pPr>
            <a:r>
              <a:rPr lang="en-US" dirty="0" smtClean="0">
                <a:latin typeface="Times New Roman" pitchFamily="18" charset="0"/>
                <a:cs typeface="Times New Roman" pitchFamily="18" charset="0"/>
              </a:rPr>
              <a:t>4. The introduction of the vocabulary will be graded and systematic.</a:t>
            </a:r>
          </a:p>
          <a:p>
            <a:pPr algn="just">
              <a:buNone/>
            </a:pPr>
            <a:r>
              <a:rPr lang="en-US" dirty="0" smtClean="0">
                <a:latin typeface="Times New Roman" pitchFamily="18" charset="0"/>
                <a:cs typeface="Times New Roman" pitchFamily="18" charset="0"/>
              </a:rPr>
              <a:t>5. The form of each lesson will be a model of composition, with a beginning, middle and an end.</a:t>
            </a:r>
            <a:endParaRPr lang="en-US" dirty="0">
              <a:latin typeface="Times New Roman" pitchFamily="18" charset="0"/>
              <a:cs typeface="Times New Roman" pitchFamily="18"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867400"/>
          </a:xfrm>
        </p:spPr>
        <p:txBody>
          <a:bodyPr>
            <a:normAutofit/>
          </a:bodyPr>
          <a:lstStyle/>
          <a:p>
            <a:pPr algn="ctr">
              <a:buNone/>
            </a:pPr>
            <a:r>
              <a:rPr lang="en-US" b="1" dirty="0" smtClean="0">
                <a:latin typeface="Times New Roman" pitchFamily="18" charset="0"/>
                <a:cs typeface="Times New Roman" pitchFamily="18" charset="0"/>
              </a:rPr>
              <a:t>Unit – VI: TESTING AND EVALUATION IN ENGLISH</a:t>
            </a:r>
          </a:p>
          <a:p>
            <a:pPr algn="just">
              <a:buNone/>
            </a:pPr>
            <a:r>
              <a:rPr lang="en-US" dirty="0" smtClean="0">
                <a:latin typeface="Times New Roman" pitchFamily="18" charset="0"/>
                <a:cs typeface="Times New Roman" pitchFamily="18" charset="0"/>
              </a:rPr>
              <a:t>1. Test and evaluation patterns.</a:t>
            </a:r>
          </a:p>
          <a:p>
            <a:pPr algn="just">
              <a:buNone/>
            </a:pPr>
            <a:r>
              <a:rPr lang="en-US" dirty="0" smtClean="0">
                <a:latin typeface="Times New Roman" pitchFamily="18" charset="0"/>
                <a:cs typeface="Times New Roman" pitchFamily="18" charset="0"/>
              </a:rPr>
              <a:t>2. Test and its various types.</a:t>
            </a:r>
          </a:p>
          <a:p>
            <a:pPr algn="just">
              <a:buNone/>
            </a:pPr>
            <a:r>
              <a:rPr lang="en-US" dirty="0" smtClean="0">
                <a:latin typeface="Times New Roman" pitchFamily="18" charset="0"/>
                <a:cs typeface="Times New Roman" pitchFamily="18" charset="0"/>
              </a:rPr>
              <a:t>3. Construction of test and steps involved in planning it.</a:t>
            </a:r>
          </a:p>
          <a:p>
            <a:pPr algn="just">
              <a:buNone/>
            </a:pPr>
            <a:r>
              <a:rPr lang="en-US" dirty="0" smtClean="0">
                <a:latin typeface="Times New Roman" pitchFamily="18" charset="0"/>
                <a:cs typeface="Times New Roman" pitchFamily="18" charset="0"/>
              </a:rPr>
              <a:t>4. Blue print and marking scheme and scoring key.</a:t>
            </a:r>
            <a:endParaRPr lang="en-US" dirty="0">
              <a:latin typeface="Times New Roman" pitchFamily="18" charset="0"/>
              <a:cs typeface="Times New Roman" pitchFamily="18"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019800"/>
          </a:xfrm>
        </p:spPr>
        <p:txBody>
          <a:bodyPr/>
          <a:lstStyle/>
          <a:p>
            <a:pPr algn="just">
              <a:buNone/>
            </a:pPr>
            <a:r>
              <a:rPr lang="en-US" b="1" dirty="0" smtClean="0">
                <a:latin typeface="Times New Roman" pitchFamily="18" charset="0"/>
                <a:cs typeface="Times New Roman" pitchFamily="18" charset="0"/>
              </a:rPr>
              <a:t>Different kinds of test</a:t>
            </a:r>
          </a:p>
          <a:p>
            <a:pPr algn="just">
              <a:buNone/>
            </a:pPr>
            <a:r>
              <a:rPr lang="en-US" b="1" dirty="0" smtClean="0">
                <a:latin typeface="Times New Roman" pitchFamily="18" charset="0"/>
                <a:cs typeface="Times New Roman" pitchFamily="18" charset="0"/>
              </a:rPr>
              <a:t>1. Achievement test:</a:t>
            </a:r>
          </a:p>
          <a:p>
            <a:pPr algn="just">
              <a:buNone/>
            </a:pPr>
            <a:r>
              <a:rPr lang="en-US" dirty="0" smtClean="0">
                <a:latin typeface="Times New Roman" pitchFamily="18" charset="0"/>
                <a:cs typeface="Times New Roman" pitchFamily="18" charset="0"/>
              </a:rPr>
              <a:t>Achievement tests determine how much of a particular content or subject-matter has been mastered. These are commonly used at the end of school terms.</a:t>
            </a:r>
          </a:p>
          <a:p>
            <a:pPr algn="just">
              <a:buNone/>
            </a:pPr>
            <a:r>
              <a:rPr lang="en-US" b="1" dirty="0" smtClean="0">
                <a:latin typeface="Times New Roman" pitchFamily="18" charset="0"/>
                <a:cs typeface="Times New Roman" pitchFamily="18" charset="0"/>
              </a:rPr>
              <a:t>2. Aptitude test:</a:t>
            </a:r>
          </a:p>
          <a:p>
            <a:pPr algn="just">
              <a:buNone/>
            </a:pPr>
            <a:r>
              <a:rPr lang="en-US" dirty="0" smtClean="0">
                <a:latin typeface="Times New Roman" pitchFamily="18" charset="0"/>
                <a:cs typeface="Times New Roman" pitchFamily="18" charset="0"/>
              </a:rPr>
              <a:t>Aptitude tests try to predict how well a student will succeed in learning the second language.</a:t>
            </a:r>
            <a:endParaRPr lang="en-US" dirty="0">
              <a:latin typeface="Times New Roman" pitchFamily="18" charset="0"/>
              <a:cs typeface="Times New Roman" pitchFamily="18"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019800"/>
          </a:xfrm>
        </p:spPr>
        <p:txBody>
          <a:bodyPr>
            <a:normAutofit fontScale="92500"/>
          </a:bodyPr>
          <a:lstStyle/>
          <a:p>
            <a:pPr algn="just">
              <a:buNone/>
            </a:pPr>
            <a:r>
              <a:rPr lang="en-US" b="1" dirty="0" smtClean="0">
                <a:latin typeface="Times New Roman" pitchFamily="18" charset="0"/>
                <a:cs typeface="Times New Roman" pitchFamily="18" charset="0"/>
              </a:rPr>
              <a:t>3. Proficiency test</a:t>
            </a:r>
            <a:r>
              <a:rPr lang="en-US" dirty="0" smtClean="0">
                <a:latin typeface="Times New Roman" pitchFamily="18" charset="0"/>
                <a:cs typeface="Times New Roman" pitchFamily="18" charset="0"/>
              </a:rPr>
              <a:t>:</a:t>
            </a:r>
          </a:p>
          <a:p>
            <a:pPr algn="just">
              <a:buNone/>
            </a:pPr>
            <a:r>
              <a:rPr lang="en-US" dirty="0" smtClean="0">
                <a:latin typeface="Times New Roman" pitchFamily="18" charset="0"/>
                <a:cs typeface="Times New Roman" pitchFamily="18" charset="0"/>
              </a:rPr>
              <a:t>Proficiency tests assess how well or how skillfully the students perform the four language skills – listening, speaking, reading, and writing. Usually a student’s proficiency in listening and speaking are assessed by oral tests.</a:t>
            </a:r>
          </a:p>
          <a:p>
            <a:pPr algn="just">
              <a:buNone/>
            </a:pPr>
            <a:r>
              <a:rPr lang="en-US" dirty="0" smtClean="0">
                <a:latin typeface="Times New Roman" pitchFamily="18" charset="0"/>
                <a:cs typeface="Times New Roman" pitchFamily="18" charset="0"/>
              </a:rPr>
              <a:t>4</a:t>
            </a:r>
            <a:r>
              <a:rPr lang="en-US" b="1" dirty="0" smtClean="0">
                <a:latin typeface="Times New Roman" pitchFamily="18" charset="0"/>
                <a:cs typeface="Times New Roman" pitchFamily="18" charset="0"/>
              </a:rPr>
              <a:t>. Diagnostic test:</a:t>
            </a:r>
          </a:p>
          <a:p>
            <a:pPr algn="just">
              <a:buNone/>
            </a:pPr>
            <a:r>
              <a:rPr lang="en-US" dirty="0" smtClean="0">
                <a:latin typeface="Times New Roman" pitchFamily="18" charset="0"/>
                <a:cs typeface="Times New Roman" pitchFamily="18" charset="0"/>
              </a:rPr>
              <a:t>Diagnostic tests aim to find out what a student still has to learn in a language. The results of this test provide feedback for a teacher by displaying the learner’s strengths and weaknesses.</a:t>
            </a:r>
            <a:endParaRPr lang="en-US" dirty="0">
              <a:latin typeface="Times New Roman" pitchFamily="18" charset="0"/>
              <a:cs typeface="Times New Roman" pitchFamily="18"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6019800"/>
          </a:xfrm>
        </p:spPr>
        <p:txBody>
          <a:bodyPr/>
          <a:lstStyle/>
          <a:p>
            <a:pPr algn="just">
              <a:buNone/>
            </a:pPr>
            <a:r>
              <a:rPr lang="en-US" b="1" dirty="0" smtClean="0">
                <a:latin typeface="Times New Roman" pitchFamily="18" charset="0"/>
                <a:cs typeface="Times New Roman" pitchFamily="18" charset="0"/>
              </a:rPr>
              <a:t>Types of tests in English</a:t>
            </a:r>
          </a:p>
          <a:p>
            <a:pPr algn="just">
              <a:buNone/>
            </a:pPr>
            <a:r>
              <a:rPr lang="en-US" dirty="0" smtClean="0">
                <a:latin typeface="Times New Roman" pitchFamily="18" charset="0"/>
                <a:cs typeface="Times New Roman" pitchFamily="18" charset="0"/>
              </a:rPr>
              <a:t>For measuring student’s language skills and knowledge in English, the following types of tests can be used:</a:t>
            </a:r>
          </a:p>
          <a:p>
            <a:pPr algn="just">
              <a:buNone/>
            </a:pPr>
            <a:r>
              <a:rPr lang="en-US" dirty="0" smtClean="0">
                <a:latin typeface="Times New Roman" pitchFamily="18" charset="0"/>
                <a:cs typeface="Times New Roman" pitchFamily="18" charset="0"/>
              </a:rPr>
              <a:t>1. Objective-type tests</a:t>
            </a:r>
          </a:p>
          <a:p>
            <a:pPr algn="just">
              <a:buNone/>
            </a:pPr>
            <a:r>
              <a:rPr lang="en-US" dirty="0" smtClean="0">
                <a:latin typeface="Times New Roman" pitchFamily="18" charset="0"/>
                <a:cs typeface="Times New Roman" pitchFamily="18" charset="0"/>
              </a:rPr>
              <a:t>2. Short-Answer type tests</a:t>
            </a:r>
          </a:p>
          <a:p>
            <a:pPr algn="just">
              <a:buNone/>
            </a:pPr>
            <a:r>
              <a:rPr lang="en-US" dirty="0" smtClean="0">
                <a:latin typeface="Times New Roman" pitchFamily="18" charset="0"/>
                <a:cs typeface="Times New Roman" pitchFamily="18" charset="0"/>
              </a:rPr>
              <a:t>3. Essay-Type tests.</a:t>
            </a:r>
            <a:endParaRPr lang="en-US" dirty="0">
              <a:latin typeface="Times New Roman" pitchFamily="18" charset="0"/>
              <a:cs typeface="Times New Roman" pitchFamily="18"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lstStyle/>
          <a:p>
            <a:pPr algn="just">
              <a:buNone/>
            </a:pPr>
            <a:endParaRPr lang="en-US" dirty="0" smtClean="0">
              <a:latin typeface="Times New Roman" pitchFamily="18" charset="0"/>
              <a:cs typeface="Times New Roman" pitchFamily="18" charset="0"/>
            </a:endParaRPr>
          </a:p>
          <a:p>
            <a:pPr algn="just">
              <a:buNone/>
            </a:pPr>
            <a:endParaRPr lang="en-US" dirty="0" smtClean="0">
              <a:latin typeface="Times New Roman" pitchFamily="18" charset="0"/>
              <a:cs typeface="Times New Roman" pitchFamily="18" charset="0"/>
            </a:endParaRPr>
          </a:p>
          <a:p>
            <a:pPr algn="just">
              <a:buNone/>
            </a:pPr>
            <a:endParaRPr lang="en-US" dirty="0" smtClean="0">
              <a:latin typeface="Times New Roman" pitchFamily="18" charset="0"/>
              <a:cs typeface="Times New Roman" pitchFamily="18" charset="0"/>
            </a:endParaRPr>
          </a:p>
          <a:p>
            <a:pPr algn="ctr">
              <a:buNone/>
            </a:pPr>
            <a:r>
              <a:rPr lang="en-US" sz="8000" dirty="0" smtClean="0">
                <a:latin typeface="Bernard MT Condensed" pitchFamily="18" charset="0"/>
                <a:cs typeface="Times New Roman" pitchFamily="18" charset="0"/>
              </a:rPr>
              <a:t>THANK YOU</a:t>
            </a:r>
            <a:endParaRPr lang="en-US" sz="8000" dirty="0">
              <a:latin typeface="Bernard MT Condensed"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19800"/>
          </a:xfrm>
        </p:spPr>
        <p:txBody>
          <a:bodyPr>
            <a:normAutofit fontScale="92500" lnSpcReduction="20000"/>
          </a:bodyPr>
          <a:lstStyle/>
          <a:p>
            <a:pPr algn="just">
              <a:buNone/>
            </a:pPr>
            <a:r>
              <a:rPr lang="en-US" b="1" dirty="0" smtClean="0">
                <a:latin typeface="Times New Roman" pitchFamily="18" charset="0"/>
                <a:cs typeface="Times New Roman" pitchFamily="18" charset="0"/>
              </a:rPr>
              <a:t>Importance of Aims</a:t>
            </a:r>
          </a:p>
          <a:p>
            <a:pPr algn="just">
              <a:buNone/>
            </a:pPr>
            <a:r>
              <a:rPr lang="en-US" b="1" dirty="0" smtClean="0">
                <a:latin typeface="Times New Roman" pitchFamily="18" charset="0"/>
                <a:cs typeface="Times New Roman" pitchFamily="18" charset="0"/>
              </a:rPr>
              <a:t>Aims are the direct outcome of the purposes for which language is taught</a:t>
            </a:r>
            <a:r>
              <a:rPr lang="en-US" dirty="0" smtClean="0">
                <a:latin typeface="Times New Roman" pitchFamily="18" charset="0"/>
                <a:cs typeface="Times New Roman" pitchFamily="18" charset="0"/>
              </a:rPr>
              <a:t>. Without aims we are like the traveler who does not know his destination or even the direction in which he is going.</a:t>
            </a:r>
          </a:p>
          <a:p>
            <a:pPr algn="just">
              <a:buNone/>
            </a:pPr>
            <a:r>
              <a:rPr lang="en-US" dirty="0" smtClean="0">
                <a:latin typeface="Times New Roman" pitchFamily="18" charset="0"/>
                <a:cs typeface="Times New Roman" pitchFamily="18" charset="0"/>
              </a:rPr>
              <a:t>Rightly has </a:t>
            </a:r>
            <a:r>
              <a:rPr lang="en-US" dirty="0" err="1" smtClean="0">
                <a:latin typeface="Times New Roman" pitchFamily="18" charset="0"/>
                <a:cs typeface="Times New Roman" pitchFamily="18" charset="0"/>
              </a:rPr>
              <a:t>P.Gurrey</a:t>
            </a:r>
            <a:r>
              <a:rPr lang="en-US" dirty="0" smtClean="0">
                <a:latin typeface="Times New Roman" pitchFamily="18" charset="0"/>
                <a:cs typeface="Times New Roman" pitchFamily="18" charset="0"/>
              </a:rPr>
              <a:t> observed, “In teaching, it is highly desirable to know exactly what one is hoping to achieve, as it is in all great undertaking.</a:t>
            </a:r>
          </a:p>
          <a:p>
            <a:pPr algn="just">
              <a:buNone/>
            </a:pPr>
            <a:r>
              <a:rPr lang="en-US" dirty="0" smtClean="0">
                <a:latin typeface="Times New Roman" pitchFamily="18" charset="0"/>
                <a:cs typeface="Times New Roman" pitchFamily="18" charset="0"/>
              </a:rPr>
              <a:t>The aims may also be classified as those of ‘reception’ and expression’. Reception means understanding spoken and written English. Expression means speaking and writing English.</a:t>
            </a:r>
          </a:p>
          <a:p>
            <a:pPr algn="just">
              <a:buNone/>
            </a:pPr>
            <a:r>
              <a:rPr lang="en-US" dirty="0" smtClean="0">
                <a:latin typeface="Times New Roman" pitchFamily="18" charset="0"/>
                <a:cs typeface="Times New Roman" pitchFamily="18" charset="0"/>
              </a:rPr>
              <a:t>The aims of teaching English have been interpreted in terms of mastery over words and structures.</a:t>
            </a:r>
            <a:endParaRPr lang="en-US"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172200"/>
          </a:xfrm>
        </p:spPr>
        <p:txBody>
          <a:bodyPr>
            <a:normAutofit fontScale="92500" lnSpcReduction="10000"/>
          </a:bodyPr>
          <a:lstStyle/>
          <a:p>
            <a:pPr algn="just">
              <a:buNone/>
            </a:pPr>
            <a:r>
              <a:rPr lang="en-US" sz="2400" b="1" dirty="0" smtClean="0">
                <a:latin typeface="Times New Roman" pitchFamily="18" charset="0"/>
                <a:cs typeface="Times New Roman" pitchFamily="18" charset="0"/>
              </a:rPr>
              <a:t>GENERAL PRINCIPLES OF LANGUAGE TEACHING</a:t>
            </a:r>
          </a:p>
          <a:p>
            <a:pPr algn="just">
              <a:buNone/>
            </a:pPr>
            <a:r>
              <a:rPr lang="en-US" dirty="0" smtClean="0">
                <a:latin typeface="Times New Roman" pitchFamily="18" charset="0"/>
                <a:cs typeface="Times New Roman" pitchFamily="18" charset="0"/>
              </a:rPr>
              <a:t>1. Speech before writing</a:t>
            </a:r>
          </a:p>
          <a:p>
            <a:pPr algn="just">
              <a:buNone/>
            </a:pPr>
            <a:r>
              <a:rPr lang="en-US" dirty="0" smtClean="0">
                <a:latin typeface="Times New Roman" pitchFamily="18" charset="0"/>
                <a:cs typeface="Times New Roman" pitchFamily="18" charset="0"/>
              </a:rPr>
              <a:t>2. Basic Sentences</a:t>
            </a:r>
          </a:p>
          <a:p>
            <a:pPr algn="just">
              <a:buNone/>
            </a:pPr>
            <a:r>
              <a:rPr lang="en-US" dirty="0" smtClean="0">
                <a:latin typeface="Times New Roman" pitchFamily="18" charset="0"/>
                <a:cs typeface="Times New Roman" pitchFamily="18" charset="0"/>
              </a:rPr>
              <a:t>3. Pattern as Habits</a:t>
            </a:r>
          </a:p>
          <a:p>
            <a:pPr algn="just">
              <a:buNone/>
            </a:pPr>
            <a:r>
              <a:rPr lang="en-US" dirty="0" smtClean="0">
                <a:latin typeface="Times New Roman" pitchFamily="18" charset="0"/>
                <a:cs typeface="Times New Roman" pitchFamily="18" charset="0"/>
              </a:rPr>
              <a:t>4. Sound system for use</a:t>
            </a:r>
          </a:p>
          <a:p>
            <a:pPr algn="just">
              <a:buNone/>
            </a:pPr>
            <a:r>
              <a:rPr lang="en-US" dirty="0" smtClean="0">
                <a:latin typeface="Times New Roman" pitchFamily="18" charset="0"/>
                <a:cs typeface="Times New Roman" pitchFamily="18" charset="0"/>
              </a:rPr>
              <a:t>5. Vocabulary control</a:t>
            </a:r>
          </a:p>
          <a:p>
            <a:pPr algn="just">
              <a:buNone/>
            </a:pPr>
            <a:r>
              <a:rPr lang="en-US" dirty="0" smtClean="0">
                <a:latin typeface="Times New Roman" pitchFamily="18" charset="0"/>
                <a:cs typeface="Times New Roman" pitchFamily="18" charset="0"/>
              </a:rPr>
              <a:t>6. Writing a representation by speech</a:t>
            </a:r>
          </a:p>
          <a:p>
            <a:pPr algn="just">
              <a:buNone/>
            </a:pPr>
            <a:r>
              <a:rPr lang="en-US" dirty="0" smtClean="0">
                <a:latin typeface="Times New Roman" pitchFamily="18" charset="0"/>
                <a:cs typeface="Times New Roman" pitchFamily="18" charset="0"/>
              </a:rPr>
              <a:t>7. Practice</a:t>
            </a:r>
          </a:p>
          <a:p>
            <a:pPr algn="just">
              <a:buNone/>
            </a:pPr>
            <a:r>
              <a:rPr lang="en-US" dirty="0" smtClean="0">
                <a:latin typeface="Times New Roman" pitchFamily="18" charset="0"/>
                <a:cs typeface="Times New Roman" pitchFamily="18" charset="0"/>
              </a:rPr>
              <a:t>8. Shaping of responses</a:t>
            </a:r>
          </a:p>
          <a:p>
            <a:pPr algn="just">
              <a:buNone/>
            </a:pPr>
            <a:r>
              <a:rPr lang="en-US" dirty="0" smtClean="0">
                <a:latin typeface="Times New Roman" pitchFamily="18" charset="0"/>
                <a:cs typeface="Times New Roman" pitchFamily="18" charset="0"/>
              </a:rPr>
              <a:t>9. Immediate Reinforcement</a:t>
            </a:r>
          </a:p>
          <a:p>
            <a:pPr algn="just">
              <a:buNone/>
            </a:pPr>
            <a:r>
              <a:rPr lang="en-US" dirty="0" smtClean="0">
                <a:latin typeface="Times New Roman" pitchFamily="18" charset="0"/>
                <a:cs typeface="Times New Roman" pitchFamily="18" charset="0"/>
              </a:rPr>
              <a:t>10. Content</a:t>
            </a:r>
          </a:p>
          <a:p>
            <a:pPr algn="just">
              <a:buNone/>
            </a:pPr>
            <a:r>
              <a:rPr lang="en-US" dirty="0" smtClean="0">
                <a:latin typeface="Times New Roman" pitchFamily="18" charset="0"/>
                <a:cs typeface="Times New Roman" pitchFamily="18" charset="0"/>
              </a:rPr>
              <a:t>11. Teaching for learning outcome.</a:t>
            </a:r>
          </a:p>
          <a:p>
            <a:pPr algn="just">
              <a:buNone/>
            </a:pPr>
            <a:endParaRPr lang="en-US"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96000"/>
          </a:xfrm>
        </p:spPr>
        <p:txBody>
          <a:bodyPr/>
          <a:lstStyle/>
          <a:p>
            <a:pPr algn="just">
              <a:buNone/>
            </a:pPr>
            <a:r>
              <a:rPr lang="en-US" b="1" dirty="0" smtClean="0">
                <a:latin typeface="Times New Roman" pitchFamily="18" charset="0"/>
                <a:cs typeface="Times New Roman" pitchFamily="18" charset="0"/>
              </a:rPr>
              <a:t>Situational approach to language teaching</a:t>
            </a:r>
          </a:p>
          <a:p>
            <a:pPr algn="just">
              <a:buNone/>
            </a:pPr>
            <a:r>
              <a:rPr lang="en-US" dirty="0" smtClean="0">
                <a:latin typeface="Times New Roman" pitchFamily="18" charset="0"/>
                <a:cs typeface="Times New Roman" pitchFamily="18" charset="0"/>
              </a:rPr>
              <a:t>A child learns his mother tongue in situations. Likewise, they should learn a foreign language too in situations. </a:t>
            </a:r>
            <a:r>
              <a:rPr lang="en-US" b="1" dirty="0" smtClean="0">
                <a:latin typeface="Times New Roman" pitchFamily="18" charset="0"/>
                <a:cs typeface="Times New Roman" pitchFamily="18" charset="0"/>
              </a:rPr>
              <a:t>The teacher should create appropriate situations to teach the language</a:t>
            </a:r>
            <a:r>
              <a:rPr lang="en-US" dirty="0" smtClean="0">
                <a:latin typeface="Times New Roman" pitchFamily="18" charset="0"/>
                <a:cs typeface="Times New Roman" pitchFamily="18" charset="0"/>
              </a:rPr>
              <a:t>. For example, while teaching certain words like box, watch, mango, etc. the teacher may show the objects to the students.</a:t>
            </a:r>
            <a:endParaRPr lang="en-US"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096000"/>
          </a:xfrm>
        </p:spPr>
        <p:txBody>
          <a:bodyPr>
            <a:normAutofit fontScale="92500"/>
          </a:bodyPr>
          <a:lstStyle/>
          <a:p>
            <a:pPr algn="just">
              <a:buNone/>
            </a:pPr>
            <a:r>
              <a:rPr lang="en-US" b="1" dirty="0" smtClean="0">
                <a:latin typeface="Times New Roman" pitchFamily="18" charset="0"/>
                <a:cs typeface="Times New Roman" pitchFamily="18" charset="0"/>
              </a:rPr>
              <a:t>The Relationship between Language &amp; Culture and the Implications for Language Teaching</a:t>
            </a:r>
          </a:p>
          <a:p>
            <a:pPr algn="just">
              <a:buNone/>
            </a:pPr>
            <a:r>
              <a:rPr lang="en-US" dirty="0" smtClean="0">
                <a:latin typeface="Times New Roman" pitchFamily="18" charset="0"/>
                <a:cs typeface="Times New Roman" pitchFamily="18" charset="0"/>
              </a:rPr>
              <a:t>Culture refers to the total life system of a particular community race or a human race. Culture involves thoughts, beliefs, traditions, language and values of people belonging to a community.</a:t>
            </a:r>
          </a:p>
          <a:p>
            <a:pPr algn="just">
              <a:buNone/>
            </a:pPr>
            <a:r>
              <a:rPr lang="en-US" dirty="0" smtClean="0">
                <a:latin typeface="Times New Roman" pitchFamily="18" charset="0"/>
                <a:cs typeface="Times New Roman" pitchFamily="18" charset="0"/>
              </a:rPr>
              <a:t>The relationship between language and culture is deeply rooted. Language is used to maintain and convey culture and cultural ties. Different ideas stem from differing language use within one’s culture and the whole intertwining of these relationships start at one’s birth.</a:t>
            </a:r>
            <a:endParaRPr lang="en-US"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19800"/>
          </a:xfrm>
        </p:spPr>
        <p:txBody>
          <a:bodyPr>
            <a:normAutofit/>
          </a:bodyPr>
          <a:lstStyle/>
          <a:p>
            <a:pPr algn="ctr">
              <a:buNone/>
            </a:pPr>
            <a:r>
              <a:rPr lang="en-US" b="1" dirty="0" smtClean="0">
                <a:latin typeface="Times New Roman" pitchFamily="18" charset="0"/>
                <a:cs typeface="Times New Roman" pitchFamily="18" charset="0"/>
              </a:rPr>
              <a:t>UNIT – II: PLANNING FOR INSTRUCTION</a:t>
            </a:r>
          </a:p>
          <a:p>
            <a:pPr algn="just">
              <a:buNone/>
            </a:pPr>
            <a:r>
              <a:rPr lang="en-US" dirty="0" smtClean="0">
                <a:latin typeface="Times New Roman" pitchFamily="18" charset="0"/>
                <a:cs typeface="Times New Roman" pitchFamily="18" charset="0"/>
              </a:rPr>
              <a:t>1. The instructional objectives with reference to Bloom’s taxonomy.</a:t>
            </a:r>
          </a:p>
          <a:p>
            <a:pPr algn="just">
              <a:buNone/>
            </a:pPr>
            <a:r>
              <a:rPr lang="en-US" dirty="0" smtClean="0">
                <a:latin typeface="Times New Roman" pitchFamily="18" charset="0"/>
                <a:cs typeface="Times New Roman" pitchFamily="18" charset="0"/>
              </a:rPr>
              <a:t>2. Designing of lesson plan</a:t>
            </a:r>
          </a:p>
          <a:p>
            <a:pPr algn="just">
              <a:buNone/>
            </a:pPr>
            <a:r>
              <a:rPr lang="en-US" dirty="0" smtClean="0">
                <a:latin typeface="Times New Roman" pitchFamily="18" charset="0"/>
                <a:cs typeface="Times New Roman" pitchFamily="18" charset="0"/>
              </a:rPr>
              <a:t>3. The steps involved in writing a lesson plan.</a:t>
            </a:r>
          </a:p>
          <a:p>
            <a:pPr algn="just">
              <a:buNone/>
            </a:pPr>
            <a:r>
              <a:rPr lang="en-US" dirty="0" smtClean="0">
                <a:latin typeface="Times New Roman" pitchFamily="18" charset="0"/>
                <a:cs typeface="Times New Roman" pitchFamily="18" charset="0"/>
              </a:rPr>
              <a:t>4. Writing a model lesson plan.</a:t>
            </a:r>
            <a:endParaRPr lang="en-US"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188</TotalTime>
  <Words>3195</Words>
  <Application>Microsoft Office PowerPoint</Application>
  <PresentationFormat>On-screen Show (4:3)</PresentationFormat>
  <Paragraphs>311</Paragraphs>
  <Slides>45</Slides>
  <Notes>0</Notes>
  <HiddenSlides>0</HiddenSlides>
  <MMClips>0</MMClips>
  <ScaleCrop>false</ScaleCrop>
  <HeadingPairs>
    <vt:vector size="4" baseType="variant">
      <vt:variant>
        <vt:lpstr>Theme</vt:lpstr>
      </vt:variant>
      <vt:variant>
        <vt:i4>1</vt:i4>
      </vt:variant>
      <vt:variant>
        <vt:lpstr>Slide Titles</vt:lpstr>
      </vt:variant>
      <vt:variant>
        <vt:i4>45</vt:i4>
      </vt:variant>
    </vt:vector>
  </HeadingPairs>
  <TitlesOfParts>
    <vt:vector size="46"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User</cp:lastModifiedBy>
  <cp:revision>40</cp:revision>
  <dcterms:created xsi:type="dcterms:W3CDTF">2020-05-29T02:40:09Z</dcterms:created>
  <dcterms:modified xsi:type="dcterms:W3CDTF">2020-06-06T16:29:15Z</dcterms:modified>
</cp:coreProperties>
</file>